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309" r:id="rId2"/>
    <p:sldId id="310"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316" r:id="rId20"/>
    <p:sldId id="275" r:id="rId21"/>
    <p:sldId id="276" r:id="rId22"/>
    <p:sldId id="277" r:id="rId23"/>
    <p:sldId id="299" r:id="rId24"/>
    <p:sldId id="300" r:id="rId25"/>
    <p:sldId id="301" r:id="rId26"/>
    <p:sldId id="302" r:id="rId27"/>
    <p:sldId id="282" r:id="rId28"/>
    <p:sldId id="303" r:id="rId29"/>
    <p:sldId id="304" r:id="rId30"/>
    <p:sldId id="284" r:id="rId31"/>
    <p:sldId id="285" r:id="rId32"/>
    <p:sldId id="305" r:id="rId33"/>
    <p:sldId id="286" r:id="rId34"/>
    <p:sldId id="287" r:id="rId35"/>
    <p:sldId id="306" r:id="rId36"/>
    <p:sldId id="288" r:id="rId37"/>
    <p:sldId id="312" r:id="rId38"/>
    <p:sldId id="290" r:id="rId39"/>
    <p:sldId id="315" r:id="rId40"/>
    <p:sldId id="291" r:id="rId41"/>
    <p:sldId id="307" r:id="rId42"/>
    <p:sldId id="293" r:id="rId43"/>
    <p:sldId id="294" r:id="rId44"/>
    <p:sldId id="295" r:id="rId45"/>
    <p:sldId id="296" r:id="rId46"/>
    <p:sldId id="297" r:id="rId47"/>
    <p:sldId id="298" r:id="rId48"/>
    <p:sldId id="308"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702" y="3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C60707-FD02-4903-ADD3-CC285F9724AD}" type="doc">
      <dgm:prSet loTypeId="urn:microsoft.com/office/officeart/2005/8/layout/pyramid1" loCatId="pyramid" qsTypeId="urn:microsoft.com/office/officeart/2005/8/quickstyle/simple1" qsCatId="simple" csTypeId="urn:microsoft.com/office/officeart/2005/8/colors/accent1_2" csCatId="accent1" phldr="1"/>
      <dgm:spPr/>
    </dgm:pt>
    <dgm:pt modelId="{29988C97-D3F2-4921-8E54-99389E64236D}">
      <dgm:prSet phldrT="[Text]" custT="1"/>
      <dgm:spPr/>
      <dgm:t>
        <a:bodyPr/>
        <a:lstStyle/>
        <a:p>
          <a:r>
            <a:rPr lang="en-US" sz="1400" b="1" dirty="0" err="1" smtClean="0"/>
            <a:t>Mewujudkan</a:t>
          </a:r>
          <a:r>
            <a:rPr lang="en-US" sz="1400" b="1" dirty="0" smtClean="0"/>
            <a:t> Negara </a:t>
          </a:r>
          <a:r>
            <a:rPr lang="en-US" sz="1400" b="1" dirty="0" err="1" smtClean="0"/>
            <a:t>Kesejaheraan</a:t>
          </a:r>
          <a:r>
            <a:rPr lang="en-US" sz="1400" b="1" dirty="0" smtClean="0"/>
            <a:t> </a:t>
          </a:r>
          <a:r>
            <a:rPr lang="en-US" sz="1400" b="1" dirty="0" err="1" smtClean="0"/>
            <a:t>dan</a:t>
          </a:r>
          <a:r>
            <a:rPr lang="en-US" sz="1400" b="1" dirty="0" smtClean="0"/>
            <a:t> </a:t>
          </a:r>
          <a:r>
            <a:rPr lang="en-US" sz="1400" b="1" dirty="0" err="1" smtClean="0"/>
            <a:t>Lestarinya</a:t>
          </a:r>
          <a:r>
            <a:rPr lang="en-US" sz="1400" b="1" dirty="0" smtClean="0"/>
            <a:t> </a:t>
          </a:r>
          <a:r>
            <a:rPr lang="en-US" sz="1400" b="1" dirty="0" err="1" smtClean="0"/>
            <a:t>Ekosistem</a:t>
          </a:r>
          <a:r>
            <a:rPr lang="en-US" sz="1400" b="1" dirty="0" smtClean="0"/>
            <a:t> NKRI</a:t>
          </a:r>
          <a:endParaRPr lang="en-US" sz="1400" b="1" dirty="0"/>
        </a:p>
      </dgm:t>
    </dgm:pt>
    <dgm:pt modelId="{E45A21D0-F443-4A64-BE28-57E614033282}" type="parTrans" cxnId="{C0146954-56C7-43CB-999A-FAD643CBC73A}">
      <dgm:prSet/>
      <dgm:spPr/>
      <dgm:t>
        <a:bodyPr/>
        <a:lstStyle/>
        <a:p>
          <a:endParaRPr lang="en-US" sz="1600"/>
        </a:p>
      </dgm:t>
    </dgm:pt>
    <dgm:pt modelId="{6A56C966-75AE-425F-80FD-C21D9B187D04}" type="sibTrans" cxnId="{C0146954-56C7-43CB-999A-FAD643CBC73A}">
      <dgm:prSet/>
      <dgm:spPr/>
      <dgm:t>
        <a:bodyPr/>
        <a:lstStyle/>
        <a:p>
          <a:endParaRPr lang="en-US" sz="1600"/>
        </a:p>
      </dgm:t>
    </dgm:pt>
    <dgm:pt modelId="{4EC3AABD-9757-465E-B21B-B1BC05BE7691}">
      <dgm:prSet phldrT="[Text]" custT="1"/>
      <dgm:spPr/>
      <dgm:t>
        <a:bodyPr/>
        <a:lstStyle/>
        <a:p>
          <a:pPr>
            <a:lnSpc>
              <a:spcPct val="100000"/>
            </a:lnSpc>
            <a:spcAft>
              <a:spcPts val="0"/>
            </a:spcAft>
          </a:pPr>
          <a:r>
            <a:rPr lang="en-US" sz="1200" b="1" dirty="0" smtClean="0">
              <a:solidFill>
                <a:schemeClr val="bg1"/>
              </a:solidFill>
            </a:rPr>
            <a:t>1. </a:t>
          </a:r>
          <a:r>
            <a:rPr lang="en-US" sz="1200" b="1" dirty="0" err="1" smtClean="0">
              <a:solidFill>
                <a:schemeClr val="bg1"/>
              </a:solidFill>
            </a:rPr>
            <a:t>Pengembangan</a:t>
          </a:r>
          <a:r>
            <a:rPr lang="en-US" sz="1200" b="1" dirty="0" smtClean="0">
              <a:solidFill>
                <a:schemeClr val="bg1"/>
              </a:solidFill>
            </a:rPr>
            <a:t> </a:t>
          </a:r>
          <a:r>
            <a:rPr lang="en-US" sz="1200" b="1" dirty="0" err="1" smtClean="0">
              <a:solidFill>
                <a:schemeClr val="bg1"/>
              </a:solidFill>
            </a:rPr>
            <a:t>koperasi</a:t>
          </a:r>
          <a:r>
            <a:rPr lang="en-US" sz="1200" b="1" dirty="0" smtClean="0">
              <a:solidFill>
                <a:schemeClr val="bg1"/>
              </a:solidFill>
            </a:rPr>
            <a:t> </a:t>
          </a:r>
          <a:r>
            <a:rPr lang="en-US" sz="1200" b="1" dirty="0" err="1" smtClean="0">
              <a:solidFill>
                <a:schemeClr val="bg1"/>
              </a:solidFill>
            </a:rPr>
            <a:t>berbasis</a:t>
          </a:r>
          <a:r>
            <a:rPr lang="en-US" sz="1200" b="1" dirty="0" smtClean="0">
              <a:solidFill>
                <a:schemeClr val="bg1"/>
              </a:solidFill>
            </a:rPr>
            <a:t> </a:t>
          </a:r>
          <a:r>
            <a:rPr lang="en-US" sz="1200" b="1" dirty="0" err="1" smtClean="0">
              <a:solidFill>
                <a:schemeClr val="bg1"/>
              </a:solidFill>
            </a:rPr>
            <a:t>kearifan</a:t>
          </a:r>
          <a:r>
            <a:rPr lang="en-US" sz="1200" b="1" dirty="0" smtClean="0">
              <a:solidFill>
                <a:schemeClr val="bg1"/>
              </a:solidFill>
            </a:rPr>
            <a:t> </a:t>
          </a:r>
          <a:r>
            <a:rPr lang="en-US" sz="1200" b="1" dirty="0" err="1" smtClean="0">
              <a:solidFill>
                <a:schemeClr val="bg1"/>
              </a:solidFill>
            </a:rPr>
            <a:t>lokal</a:t>
          </a:r>
          <a:r>
            <a:rPr lang="en-US" sz="1200" b="1" dirty="0" smtClean="0">
              <a:solidFill>
                <a:schemeClr val="bg1"/>
              </a:solidFill>
            </a:rPr>
            <a:t> </a:t>
          </a:r>
          <a:r>
            <a:rPr lang="en-US" sz="1200" b="1" dirty="0" err="1" smtClean="0">
              <a:solidFill>
                <a:schemeClr val="bg1"/>
              </a:solidFill>
            </a:rPr>
            <a:t>dan</a:t>
          </a:r>
          <a:r>
            <a:rPr lang="en-US" sz="1200" b="1" dirty="0" smtClean="0">
              <a:solidFill>
                <a:schemeClr val="bg1"/>
              </a:solidFill>
            </a:rPr>
            <a:t> SDA</a:t>
          </a:r>
        </a:p>
        <a:p>
          <a:pPr>
            <a:lnSpc>
              <a:spcPct val="100000"/>
            </a:lnSpc>
            <a:spcAft>
              <a:spcPts val="0"/>
            </a:spcAft>
          </a:pPr>
          <a:r>
            <a:rPr lang="en-US" sz="1200" b="1" dirty="0" smtClean="0">
              <a:solidFill>
                <a:schemeClr val="bg1"/>
              </a:solidFill>
            </a:rPr>
            <a:t>2. </a:t>
          </a:r>
          <a:r>
            <a:rPr lang="en-US" sz="1200" b="1" dirty="0" err="1" smtClean="0">
              <a:solidFill>
                <a:schemeClr val="bg1"/>
              </a:solidFill>
            </a:rPr>
            <a:t>Koperasi</a:t>
          </a:r>
          <a:r>
            <a:rPr lang="en-US" sz="1200" b="1" dirty="0" smtClean="0">
              <a:solidFill>
                <a:schemeClr val="bg1"/>
              </a:solidFill>
            </a:rPr>
            <a:t> </a:t>
          </a:r>
          <a:r>
            <a:rPr lang="en-US" sz="1200" b="1" dirty="0" err="1" smtClean="0">
              <a:solidFill>
                <a:schemeClr val="bg1"/>
              </a:solidFill>
            </a:rPr>
            <a:t>berperan</a:t>
          </a:r>
          <a:r>
            <a:rPr lang="en-US" sz="1200" b="1" dirty="0" smtClean="0">
              <a:solidFill>
                <a:schemeClr val="bg1"/>
              </a:solidFill>
            </a:rPr>
            <a:t> </a:t>
          </a:r>
          <a:r>
            <a:rPr lang="en-US" sz="1200" b="1" dirty="0" err="1" smtClean="0">
              <a:solidFill>
                <a:schemeClr val="bg1"/>
              </a:solidFill>
            </a:rPr>
            <a:t>dominan</a:t>
          </a:r>
          <a:r>
            <a:rPr lang="en-US" sz="1200" b="1" dirty="0" smtClean="0">
              <a:solidFill>
                <a:schemeClr val="bg1"/>
              </a:solidFill>
            </a:rPr>
            <a:t> </a:t>
          </a:r>
          <a:r>
            <a:rPr lang="en-US" sz="1200" b="1" dirty="0" err="1" smtClean="0">
              <a:solidFill>
                <a:schemeClr val="bg1"/>
              </a:solidFill>
            </a:rPr>
            <a:t>dalam</a:t>
          </a:r>
          <a:r>
            <a:rPr lang="en-US" sz="1200" b="1" dirty="0" smtClean="0">
              <a:solidFill>
                <a:schemeClr val="bg1"/>
              </a:solidFill>
            </a:rPr>
            <a:t> </a:t>
          </a:r>
          <a:r>
            <a:rPr lang="en-US" sz="1200" b="1" dirty="0" err="1" smtClean="0">
              <a:solidFill>
                <a:schemeClr val="bg1"/>
              </a:solidFill>
            </a:rPr>
            <a:t>seluruh</a:t>
          </a:r>
          <a:r>
            <a:rPr lang="en-US" sz="1200" b="1" dirty="0" smtClean="0">
              <a:solidFill>
                <a:schemeClr val="bg1"/>
              </a:solidFill>
            </a:rPr>
            <a:t> </a:t>
          </a:r>
          <a:r>
            <a:rPr lang="en-US" sz="1200" b="1" dirty="0" err="1" smtClean="0">
              <a:solidFill>
                <a:schemeClr val="bg1"/>
              </a:solidFill>
            </a:rPr>
            <a:t>sektor</a:t>
          </a:r>
          <a:r>
            <a:rPr lang="en-US" sz="1200" b="1" dirty="0" smtClean="0">
              <a:solidFill>
                <a:schemeClr val="bg1"/>
              </a:solidFill>
            </a:rPr>
            <a:t> </a:t>
          </a:r>
          <a:r>
            <a:rPr lang="en-US" sz="1200" b="1" dirty="0" err="1" smtClean="0">
              <a:solidFill>
                <a:schemeClr val="bg1"/>
              </a:solidFill>
            </a:rPr>
            <a:t>kehidupan</a:t>
          </a:r>
          <a:r>
            <a:rPr lang="en-US" sz="1200" b="1" dirty="0" smtClean="0">
              <a:solidFill>
                <a:schemeClr val="bg1"/>
              </a:solidFill>
            </a:rPr>
            <a:t> </a:t>
          </a:r>
        </a:p>
        <a:p>
          <a:pPr>
            <a:lnSpc>
              <a:spcPct val="100000"/>
            </a:lnSpc>
            <a:spcAft>
              <a:spcPts val="0"/>
            </a:spcAft>
          </a:pPr>
          <a:r>
            <a:rPr lang="en-US" sz="1200" b="1" dirty="0" smtClean="0">
              <a:solidFill>
                <a:schemeClr val="bg1"/>
              </a:solidFill>
            </a:rPr>
            <a:t>3. </a:t>
          </a:r>
          <a:r>
            <a:rPr lang="en-US" sz="1200" b="1" dirty="0" err="1" smtClean="0">
              <a:solidFill>
                <a:schemeClr val="bg1"/>
              </a:solidFill>
            </a:rPr>
            <a:t>Kerjasama</a:t>
          </a:r>
          <a:r>
            <a:rPr lang="en-US" sz="1200" b="1" dirty="0" smtClean="0">
              <a:solidFill>
                <a:schemeClr val="bg1"/>
              </a:solidFill>
            </a:rPr>
            <a:t> </a:t>
          </a:r>
          <a:r>
            <a:rPr lang="en-US" sz="1200" b="1" dirty="0" err="1" smtClean="0">
              <a:solidFill>
                <a:schemeClr val="bg1"/>
              </a:solidFill>
            </a:rPr>
            <a:t>kperasi</a:t>
          </a:r>
          <a:r>
            <a:rPr lang="en-US" sz="1200" b="1" dirty="0" smtClean="0">
              <a:solidFill>
                <a:schemeClr val="bg1"/>
              </a:solidFill>
            </a:rPr>
            <a:t> </a:t>
          </a:r>
          <a:r>
            <a:rPr lang="en-US" sz="1200" b="1" dirty="0" err="1" smtClean="0">
              <a:solidFill>
                <a:schemeClr val="bg1"/>
              </a:solidFill>
            </a:rPr>
            <a:t>dan</a:t>
          </a:r>
          <a:r>
            <a:rPr lang="en-US" sz="1200" b="1" dirty="0" smtClean="0">
              <a:solidFill>
                <a:schemeClr val="bg1"/>
              </a:solidFill>
            </a:rPr>
            <a:t> </a:t>
          </a:r>
          <a:r>
            <a:rPr lang="en-US" sz="1200" b="1" dirty="0" err="1" smtClean="0">
              <a:solidFill>
                <a:schemeClr val="bg1"/>
              </a:solidFill>
            </a:rPr>
            <a:t>usaha</a:t>
          </a:r>
          <a:r>
            <a:rPr lang="en-US" sz="1200" b="1" dirty="0" smtClean="0">
              <a:solidFill>
                <a:schemeClr val="bg1"/>
              </a:solidFill>
            </a:rPr>
            <a:t> lain </a:t>
          </a:r>
          <a:r>
            <a:rPr lang="en-US" sz="1200" b="1" dirty="0" err="1" smtClean="0">
              <a:solidFill>
                <a:schemeClr val="bg1"/>
              </a:solidFill>
            </a:rPr>
            <a:t>serta</a:t>
          </a:r>
          <a:r>
            <a:rPr lang="en-US" sz="1200" b="1" dirty="0" smtClean="0">
              <a:solidFill>
                <a:schemeClr val="bg1"/>
              </a:solidFill>
            </a:rPr>
            <a:t> </a:t>
          </a:r>
          <a:r>
            <a:rPr lang="en-US" sz="1200" b="1" dirty="0" err="1" smtClean="0">
              <a:solidFill>
                <a:schemeClr val="bg1"/>
              </a:solidFill>
            </a:rPr>
            <a:t>kemitraan</a:t>
          </a:r>
          <a:r>
            <a:rPr lang="en-US" sz="1200" b="1" dirty="0" smtClean="0">
              <a:solidFill>
                <a:schemeClr val="bg1"/>
              </a:solidFill>
            </a:rPr>
            <a:t> </a:t>
          </a:r>
          <a:r>
            <a:rPr lang="en-US" sz="1200" b="1" dirty="0" err="1" smtClean="0">
              <a:solidFill>
                <a:schemeClr val="bg1"/>
              </a:solidFill>
            </a:rPr>
            <a:t>strategis</a:t>
          </a:r>
          <a:r>
            <a:rPr lang="en-US" sz="1200" b="1" dirty="0" smtClean="0">
              <a:solidFill>
                <a:schemeClr val="bg1"/>
              </a:solidFill>
            </a:rPr>
            <a:t> </a:t>
          </a:r>
          <a:endParaRPr lang="en-US" sz="1200" b="1" dirty="0">
            <a:solidFill>
              <a:schemeClr val="bg1"/>
            </a:solidFill>
          </a:endParaRPr>
        </a:p>
      </dgm:t>
    </dgm:pt>
    <dgm:pt modelId="{64B9C1E5-B86F-4E15-ADA9-B6E1EDCFD8AD}" type="parTrans" cxnId="{3806F3BC-7718-40DF-BF44-7EDCFA21B30E}">
      <dgm:prSet/>
      <dgm:spPr/>
      <dgm:t>
        <a:bodyPr/>
        <a:lstStyle/>
        <a:p>
          <a:endParaRPr lang="en-US" sz="1600"/>
        </a:p>
      </dgm:t>
    </dgm:pt>
    <dgm:pt modelId="{D173C9C0-A806-494A-B600-6554B38FF050}" type="sibTrans" cxnId="{3806F3BC-7718-40DF-BF44-7EDCFA21B30E}">
      <dgm:prSet/>
      <dgm:spPr/>
      <dgm:t>
        <a:bodyPr/>
        <a:lstStyle/>
        <a:p>
          <a:endParaRPr lang="en-US" sz="1600"/>
        </a:p>
      </dgm:t>
    </dgm:pt>
    <dgm:pt modelId="{D2DA36B5-BDA0-4310-81DD-2666017C6065}" type="pres">
      <dgm:prSet presAssocID="{44C60707-FD02-4903-ADD3-CC285F9724AD}" presName="Name0" presStyleCnt="0">
        <dgm:presLayoutVars>
          <dgm:dir/>
          <dgm:animLvl val="lvl"/>
          <dgm:resizeHandles val="exact"/>
        </dgm:presLayoutVars>
      </dgm:prSet>
      <dgm:spPr/>
    </dgm:pt>
    <dgm:pt modelId="{6A3F2E46-2EB9-484B-90D3-A2E793B09566}" type="pres">
      <dgm:prSet presAssocID="{29988C97-D3F2-4921-8E54-99389E64236D}" presName="Name8" presStyleCnt="0"/>
      <dgm:spPr/>
    </dgm:pt>
    <dgm:pt modelId="{77E3AB95-B41B-498C-9B1F-DA44AAA04587}" type="pres">
      <dgm:prSet presAssocID="{29988C97-D3F2-4921-8E54-99389E64236D}" presName="level" presStyleLbl="node1" presStyleIdx="0" presStyleCnt="2">
        <dgm:presLayoutVars>
          <dgm:chMax val="1"/>
          <dgm:bulletEnabled val="1"/>
        </dgm:presLayoutVars>
      </dgm:prSet>
      <dgm:spPr/>
      <dgm:t>
        <a:bodyPr/>
        <a:lstStyle/>
        <a:p>
          <a:endParaRPr lang="en-US"/>
        </a:p>
      </dgm:t>
    </dgm:pt>
    <dgm:pt modelId="{B6951295-582F-4A86-9B08-1057EB514917}" type="pres">
      <dgm:prSet presAssocID="{29988C97-D3F2-4921-8E54-99389E64236D}" presName="levelTx" presStyleLbl="revTx" presStyleIdx="0" presStyleCnt="0">
        <dgm:presLayoutVars>
          <dgm:chMax val="1"/>
          <dgm:bulletEnabled val="1"/>
        </dgm:presLayoutVars>
      </dgm:prSet>
      <dgm:spPr/>
      <dgm:t>
        <a:bodyPr/>
        <a:lstStyle/>
        <a:p>
          <a:endParaRPr lang="en-US"/>
        </a:p>
      </dgm:t>
    </dgm:pt>
    <dgm:pt modelId="{D3FA5771-0137-43F8-AA63-8D9B60F3E210}" type="pres">
      <dgm:prSet presAssocID="{4EC3AABD-9757-465E-B21B-B1BC05BE7691}" presName="Name8" presStyleCnt="0"/>
      <dgm:spPr/>
    </dgm:pt>
    <dgm:pt modelId="{E52979DA-8D9F-4201-AC57-395D500F1BFA}" type="pres">
      <dgm:prSet presAssocID="{4EC3AABD-9757-465E-B21B-B1BC05BE7691}" presName="level" presStyleLbl="node1" presStyleIdx="1" presStyleCnt="2" custScaleY="81818">
        <dgm:presLayoutVars>
          <dgm:chMax val="1"/>
          <dgm:bulletEnabled val="1"/>
        </dgm:presLayoutVars>
      </dgm:prSet>
      <dgm:spPr/>
      <dgm:t>
        <a:bodyPr/>
        <a:lstStyle/>
        <a:p>
          <a:endParaRPr lang="en-US"/>
        </a:p>
      </dgm:t>
    </dgm:pt>
    <dgm:pt modelId="{81C7499D-7DBC-432B-8BB9-79922FE66DB0}" type="pres">
      <dgm:prSet presAssocID="{4EC3AABD-9757-465E-B21B-B1BC05BE7691}" presName="levelTx" presStyleLbl="revTx" presStyleIdx="0" presStyleCnt="0">
        <dgm:presLayoutVars>
          <dgm:chMax val="1"/>
          <dgm:bulletEnabled val="1"/>
        </dgm:presLayoutVars>
      </dgm:prSet>
      <dgm:spPr/>
      <dgm:t>
        <a:bodyPr/>
        <a:lstStyle/>
        <a:p>
          <a:endParaRPr lang="en-US"/>
        </a:p>
      </dgm:t>
    </dgm:pt>
  </dgm:ptLst>
  <dgm:cxnLst>
    <dgm:cxn modelId="{CF6EF615-B1B4-4065-A4B7-B8CECD83EA0D}" type="presOf" srcId="{4EC3AABD-9757-465E-B21B-B1BC05BE7691}" destId="{E52979DA-8D9F-4201-AC57-395D500F1BFA}" srcOrd="0" destOrd="0" presId="urn:microsoft.com/office/officeart/2005/8/layout/pyramid1"/>
    <dgm:cxn modelId="{120704B1-BEFD-4CD4-87F4-11D17BF0321B}" type="presOf" srcId="{29988C97-D3F2-4921-8E54-99389E64236D}" destId="{77E3AB95-B41B-498C-9B1F-DA44AAA04587}" srcOrd="0" destOrd="0" presId="urn:microsoft.com/office/officeart/2005/8/layout/pyramid1"/>
    <dgm:cxn modelId="{6703E490-E665-405D-801C-E50E0D80F637}" type="presOf" srcId="{44C60707-FD02-4903-ADD3-CC285F9724AD}" destId="{D2DA36B5-BDA0-4310-81DD-2666017C6065}" srcOrd="0" destOrd="0" presId="urn:microsoft.com/office/officeart/2005/8/layout/pyramid1"/>
    <dgm:cxn modelId="{C0146954-56C7-43CB-999A-FAD643CBC73A}" srcId="{44C60707-FD02-4903-ADD3-CC285F9724AD}" destId="{29988C97-D3F2-4921-8E54-99389E64236D}" srcOrd="0" destOrd="0" parTransId="{E45A21D0-F443-4A64-BE28-57E614033282}" sibTransId="{6A56C966-75AE-425F-80FD-C21D9B187D04}"/>
    <dgm:cxn modelId="{E97ABE68-796D-42DB-85BE-F8997030FDE9}" type="presOf" srcId="{4EC3AABD-9757-465E-B21B-B1BC05BE7691}" destId="{81C7499D-7DBC-432B-8BB9-79922FE66DB0}" srcOrd="1" destOrd="0" presId="urn:microsoft.com/office/officeart/2005/8/layout/pyramid1"/>
    <dgm:cxn modelId="{6C8C3019-F504-488E-9E58-2F8A1ECF31A7}" type="presOf" srcId="{29988C97-D3F2-4921-8E54-99389E64236D}" destId="{B6951295-582F-4A86-9B08-1057EB514917}" srcOrd="1" destOrd="0" presId="urn:microsoft.com/office/officeart/2005/8/layout/pyramid1"/>
    <dgm:cxn modelId="{3806F3BC-7718-40DF-BF44-7EDCFA21B30E}" srcId="{44C60707-FD02-4903-ADD3-CC285F9724AD}" destId="{4EC3AABD-9757-465E-B21B-B1BC05BE7691}" srcOrd="1" destOrd="0" parTransId="{64B9C1E5-B86F-4E15-ADA9-B6E1EDCFD8AD}" sibTransId="{D173C9C0-A806-494A-B600-6554B38FF050}"/>
    <dgm:cxn modelId="{871987E5-7E69-41B9-A095-4C6FCB47B2BC}" type="presParOf" srcId="{D2DA36B5-BDA0-4310-81DD-2666017C6065}" destId="{6A3F2E46-2EB9-484B-90D3-A2E793B09566}" srcOrd="0" destOrd="0" presId="urn:microsoft.com/office/officeart/2005/8/layout/pyramid1"/>
    <dgm:cxn modelId="{1E8AB626-02D0-4026-9EAA-5D2283F42120}" type="presParOf" srcId="{6A3F2E46-2EB9-484B-90D3-A2E793B09566}" destId="{77E3AB95-B41B-498C-9B1F-DA44AAA04587}" srcOrd="0" destOrd="0" presId="urn:microsoft.com/office/officeart/2005/8/layout/pyramid1"/>
    <dgm:cxn modelId="{BBFD4533-E0BE-436C-8DFE-492D29C630D1}" type="presParOf" srcId="{6A3F2E46-2EB9-484B-90D3-A2E793B09566}" destId="{B6951295-582F-4A86-9B08-1057EB514917}" srcOrd="1" destOrd="0" presId="urn:microsoft.com/office/officeart/2005/8/layout/pyramid1"/>
    <dgm:cxn modelId="{EBC15C93-6252-4F05-A5BB-4FBEF8E69447}" type="presParOf" srcId="{D2DA36B5-BDA0-4310-81DD-2666017C6065}" destId="{D3FA5771-0137-43F8-AA63-8D9B60F3E210}" srcOrd="1" destOrd="0" presId="urn:microsoft.com/office/officeart/2005/8/layout/pyramid1"/>
    <dgm:cxn modelId="{53CBAA78-53E2-4B7F-AB90-72B0234BB5EC}" type="presParOf" srcId="{D3FA5771-0137-43F8-AA63-8D9B60F3E210}" destId="{E52979DA-8D9F-4201-AC57-395D500F1BFA}" srcOrd="0" destOrd="0" presId="urn:microsoft.com/office/officeart/2005/8/layout/pyramid1"/>
    <dgm:cxn modelId="{32D47CF1-113F-4EA6-8E51-7F73B609815E}" type="presParOf" srcId="{D3FA5771-0137-43F8-AA63-8D9B60F3E210}" destId="{81C7499D-7DBC-432B-8BB9-79922FE66DB0}" srcOrd="1"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754E6D-3776-4248-ABA3-CED7A60ABDDC}" type="datetimeFigureOut">
              <a:rPr lang="en-US" smtClean="0"/>
              <a:pPr/>
              <a:t>8/25/2017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B463BB-7A94-4DC5-A599-63BA0B0339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5476E5-B759-4D46-A3A6-7CBADA70A26B}" type="slidenum">
              <a:rPr lang="en-US" smtClean="0"/>
              <a:pPr/>
              <a:t>36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89F8C45-7E18-431D-B829-09A6D700A2F3}" type="datetimeFigureOut">
              <a:rPr lang="en-US" smtClean="0"/>
              <a:pPr/>
              <a:t>8/25/2017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FB2CF5A-30EE-48F2-ACB7-5605F35617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9F8C45-7E18-431D-B829-09A6D700A2F3}"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9F8C45-7E18-431D-B829-09A6D700A2F3}"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9F8C45-7E18-431D-B829-09A6D700A2F3}"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89F8C45-7E18-431D-B829-09A6D700A2F3}" type="datetimeFigureOut">
              <a:rPr lang="en-US" smtClean="0"/>
              <a:pPr/>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2CF5A-30EE-48F2-ACB7-5605F35617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9F8C45-7E18-431D-B829-09A6D700A2F3}"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89F8C45-7E18-431D-B829-09A6D700A2F3}" type="datetimeFigureOut">
              <a:rPr lang="en-US" smtClean="0"/>
              <a:pPr/>
              <a:t>8/25/2017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89F8C45-7E18-431D-B829-09A6D700A2F3}" type="datetimeFigureOut">
              <a:rPr lang="en-US" smtClean="0"/>
              <a:pPr/>
              <a:t>8/25/2017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8C45-7E18-431D-B829-09A6D700A2F3}" type="datetimeFigureOut">
              <a:rPr lang="en-US" smtClean="0"/>
              <a:pPr/>
              <a:t>8/25/2017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9F8C45-7E18-431D-B829-09A6D700A2F3}"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B2CF5A-30EE-48F2-ACB7-5605F35617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9F8C45-7E18-431D-B829-09A6D700A2F3}" type="datetimeFigureOut">
              <a:rPr lang="en-US" smtClean="0"/>
              <a:pPr/>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FB2CF5A-30EE-48F2-ACB7-5605F35617F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89F8C45-7E18-431D-B829-09A6D700A2F3}" type="datetimeFigureOut">
              <a:rPr lang="en-US" smtClean="0"/>
              <a:pPr/>
              <a:t>8/25/2017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FB2CF5A-30EE-48F2-ACB7-5605F35617F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447800"/>
            <a:ext cx="7851648" cy="2362200"/>
          </a:xfrm>
        </p:spPr>
        <p:txBody>
          <a:bodyPr>
            <a:normAutofit fontScale="90000"/>
          </a:bodyPr>
          <a:lstStyle/>
          <a:p>
            <a:pPr marL="0" indent="0" algn="ctr"/>
            <a:r>
              <a:rPr lang="id-ID" sz="3100" dirty="0" smtClean="0">
                <a:solidFill>
                  <a:srgbClr val="FFC000"/>
                </a:solidFill>
              </a:rPr>
              <a:t>MEMBANGUN INDONESIA DARI PINGGIRAN, </a:t>
            </a:r>
            <a:r>
              <a:rPr lang="en-US" sz="3100" dirty="0" smtClean="0">
                <a:solidFill>
                  <a:srgbClr val="FFC000"/>
                </a:solidFill>
              </a:rPr>
              <a:t/>
            </a:r>
            <a:br>
              <a:rPr lang="en-US" sz="3100" dirty="0" smtClean="0">
                <a:solidFill>
                  <a:srgbClr val="FFC000"/>
                </a:solidFill>
              </a:rPr>
            </a:br>
            <a:r>
              <a:rPr lang="id-ID" sz="3100" dirty="0" smtClean="0">
                <a:solidFill>
                  <a:srgbClr val="FFC000"/>
                </a:solidFill>
              </a:rPr>
              <a:t>DESIGN PROGRAM KOPERASI BERBASIS KEPULAUAN DAN PESISIR</a:t>
            </a:r>
            <a:br>
              <a:rPr lang="id-ID" sz="3100" dirty="0" smtClean="0">
                <a:solidFill>
                  <a:srgbClr val="FFC000"/>
                </a:solidFill>
              </a:rPr>
            </a:br>
            <a:r>
              <a:rPr lang="id-ID" sz="2200" dirty="0" smtClean="0">
                <a:solidFill>
                  <a:srgbClr val="FFFF00"/>
                </a:solidFill>
              </a:rPr>
              <a:t>(Makalah disampaikan dalam seminar yang diselenggarakan oleh Dewan Pengurus Pusat Himpunan Mahasiswa Pascasarjana Indonesia (DPP HMPI), Makassar, 9-11 Agustus 2017) </a:t>
            </a:r>
            <a:endParaRPr lang="id-ID" sz="2200" dirty="0">
              <a:solidFill>
                <a:srgbClr val="FFFF00"/>
              </a:solidFill>
            </a:endParaRPr>
          </a:p>
        </p:txBody>
      </p:sp>
      <p:sp>
        <p:nvSpPr>
          <p:cNvPr id="3" name="Subtitle 2"/>
          <p:cNvSpPr>
            <a:spLocks noGrp="1"/>
          </p:cNvSpPr>
          <p:nvPr>
            <p:ph type="subTitle" idx="1"/>
          </p:nvPr>
        </p:nvSpPr>
        <p:spPr>
          <a:xfrm>
            <a:off x="533400" y="4419600"/>
            <a:ext cx="7854696" cy="1752600"/>
          </a:xfrm>
        </p:spPr>
        <p:txBody>
          <a:bodyPr/>
          <a:lstStyle/>
          <a:p>
            <a:pPr algn="ctr"/>
            <a:endParaRPr lang="en-US" sz="2800" b="1" dirty="0" smtClean="0">
              <a:solidFill>
                <a:srgbClr val="00B0F0"/>
              </a:solidFill>
            </a:endParaRPr>
          </a:p>
          <a:p>
            <a:pPr algn="ctr"/>
            <a:r>
              <a:rPr lang="en-US" sz="2800" b="1" dirty="0" smtClean="0">
                <a:solidFill>
                  <a:srgbClr val="FFFF00"/>
                </a:solidFill>
              </a:rPr>
              <a:t>H.A.M NURDIN HALID</a:t>
            </a:r>
            <a:endParaRPr lang="en-US" b="1"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191000"/>
          </a:xfrm>
        </p:spPr>
        <p:txBody>
          <a:bodyPr>
            <a:normAutofit/>
          </a:bodyPr>
          <a:lstStyle/>
          <a:p>
            <a:pPr algn="just">
              <a:buNone/>
            </a:pPr>
            <a:r>
              <a:rPr lang="id-ID" b="1" dirty="0" smtClean="0">
                <a:latin typeface="+mj-lt"/>
              </a:rPr>
              <a:t>Tantangan dan Permasalahan</a:t>
            </a:r>
          </a:p>
          <a:p>
            <a:pPr algn="just">
              <a:buNone/>
            </a:pPr>
            <a:endParaRPr lang="id-ID" dirty="0" smtClean="0">
              <a:latin typeface="+mj-lt"/>
            </a:endParaRPr>
          </a:p>
          <a:p>
            <a:pPr marL="457200" indent="-457200" algn="just">
              <a:buNone/>
            </a:pPr>
            <a:r>
              <a:rPr lang="id-ID" sz="2000" dirty="0" smtClean="0">
                <a:solidFill>
                  <a:srgbClr val="00B050"/>
                </a:solidFill>
                <a:latin typeface="+mj-lt"/>
              </a:rPr>
              <a:t>1. 	Berkurangnya jumlah nelayan dan</a:t>
            </a:r>
            <a:r>
              <a:rPr lang="en-US" sz="2000" dirty="0" smtClean="0">
                <a:solidFill>
                  <a:srgbClr val="00B050"/>
                </a:solidFill>
                <a:latin typeface="+mj-lt"/>
              </a:rPr>
              <a:t> </a:t>
            </a:r>
            <a:r>
              <a:rPr lang="id-ID" sz="2000" dirty="0" smtClean="0">
                <a:solidFill>
                  <a:srgbClr val="00B050"/>
                </a:solidFill>
                <a:latin typeface="+mj-lt"/>
              </a:rPr>
              <a:t>petambak akibat kemiskinan permanen dan terjerat tengkulak</a:t>
            </a:r>
          </a:p>
          <a:p>
            <a:pPr marL="457200" indent="-457200" algn="just">
              <a:buNone/>
            </a:pPr>
            <a:r>
              <a:rPr lang="id-ID" sz="2000" dirty="0" smtClean="0">
                <a:solidFill>
                  <a:srgbClr val="00B050"/>
                </a:solidFill>
                <a:latin typeface="+mj-lt"/>
              </a:rPr>
              <a:t>2. 	Minimnya tingkat pendidikan masyarakat pesisir</a:t>
            </a:r>
          </a:p>
          <a:p>
            <a:pPr marL="457200" indent="-457200" algn="just">
              <a:buNone/>
            </a:pPr>
            <a:r>
              <a:rPr lang="id-ID" sz="2000" dirty="0" smtClean="0">
                <a:solidFill>
                  <a:srgbClr val="00B050"/>
                </a:solidFill>
                <a:latin typeface="+mj-lt"/>
              </a:rPr>
              <a:t>3. 	Minimnya penerapan teknologi untuk meningkatkan produktivitas dan memberi nilai tambah dan menghadapi cuaca buruk</a:t>
            </a:r>
          </a:p>
          <a:p>
            <a:pPr marL="457200" indent="-457200" algn="just">
              <a:buAutoNum type="arabicPeriod" startAt="4"/>
            </a:pPr>
            <a:r>
              <a:rPr lang="id-ID" sz="2000" dirty="0" smtClean="0">
                <a:solidFill>
                  <a:srgbClr val="00B050"/>
                </a:solidFill>
                <a:latin typeface="+mj-lt"/>
              </a:rPr>
              <a:t>Tidak memadainya infrastruktur transportasi seperti armada transportasi (kapal, perahu), dan pelabuhan.</a:t>
            </a:r>
            <a:r>
              <a:rPr lang="en-US" sz="2000" dirty="0" smtClean="0">
                <a:solidFill>
                  <a:srgbClr val="00B050"/>
                </a:solidFill>
                <a:latin typeface="+mj-lt"/>
              </a:rPr>
              <a:t> </a:t>
            </a:r>
          </a:p>
          <a:p>
            <a:pPr marL="457200" indent="-457200" algn="just">
              <a:buAutoNum type="arabicPeriod" startAt="4"/>
            </a:pPr>
            <a:r>
              <a:rPr lang="en-US" sz="2000" dirty="0" smtClean="0">
                <a:solidFill>
                  <a:srgbClr val="00B050"/>
                </a:solidFill>
                <a:latin typeface="+mj-lt"/>
              </a:rPr>
              <a:t>Destructive dan overfishing.</a:t>
            </a:r>
          </a:p>
          <a:p>
            <a:pPr marL="457200" indent="-457200" algn="just">
              <a:buAutoNum type="arabicPeriod" startAt="4"/>
            </a:pPr>
            <a:r>
              <a:rPr lang="en-US" sz="2000" dirty="0" smtClean="0">
                <a:solidFill>
                  <a:srgbClr val="00B050"/>
                </a:solidFill>
                <a:latin typeface="+mj-lt"/>
              </a:rPr>
              <a:t>Illegal, Unregulated and Unreported (IUU) fishing.</a:t>
            </a:r>
          </a:p>
          <a:p>
            <a:pPr marL="457200" indent="-457200" algn="just">
              <a:buAutoNum type="arabicPeriod" startAt="4"/>
            </a:pPr>
            <a:endParaRPr lang="en-US" sz="2000" dirty="0" smtClean="0">
              <a:latin typeface="+mj-lt"/>
            </a:endParaRPr>
          </a:p>
          <a:p>
            <a:pPr marL="457200" indent="-457200" algn="just">
              <a:buNone/>
            </a:pPr>
            <a:endParaRPr lang="en-US" sz="2000" dirty="0" smtClean="0">
              <a:latin typeface="+mj-lt"/>
            </a:endParaRPr>
          </a:p>
          <a:p>
            <a:pPr marL="457200" indent="-457200" algn="just">
              <a:buAutoNum type="arabicPeriod" startAt="4"/>
            </a:pPr>
            <a:endParaRPr lang="en-US" sz="2000" dirty="0" smtClean="0">
              <a:latin typeface="+mj-lt"/>
            </a:endParaRPr>
          </a:p>
          <a:p>
            <a:pPr algn="just">
              <a:buNone/>
            </a:pPr>
            <a:endParaRPr lang="en-US"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419600"/>
          </a:xfrm>
        </p:spPr>
        <p:txBody>
          <a:bodyPr>
            <a:normAutofit fontScale="92500" lnSpcReduction="10000"/>
          </a:bodyPr>
          <a:lstStyle/>
          <a:p>
            <a:pPr lvl="0" algn="just">
              <a:buNone/>
            </a:pPr>
            <a:r>
              <a:rPr lang="en-US" sz="2400" b="1" dirty="0" smtClean="0">
                <a:latin typeface="+mj-lt"/>
              </a:rPr>
              <a:t>B. LANDASAN </a:t>
            </a:r>
            <a:endParaRPr lang="en-US" sz="2400" dirty="0" smtClean="0">
              <a:latin typeface="+mj-lt"/>
            </a:endParaRPr>
          </a:p>
          <a:p>
            <a:pPr lvl="0" algn="just">
              <a:buNone/>
            </a:pPr>
            <a:r>
              <a:rPr lang="en-US" sz="2000" dirty="0" smtClean="0">
                <a:latin typeface="+mj-lt"/>
              </a:rPr>
              <a:t>	</a:t>
            </a:r>
          </a:p>
          <a:p>
            <a:pPr algn="just"/>
            <a:r>
              <a:rPr lang="id-ID" sz="2000" dirty="0" smtClean="0">
                <a:latin typeface="+mj-lt"/>
              </a:rPr>
              <a:t>Landasan Filosofi: Pancasila </a:t>
            </a:r>
          </a:p>
          <a:p>
            <a:pPr algn="just">
              <a:buNone/>
            </a:pPr>
            <a:r>
              <a:rPr lang="id-ID" sz="2000" dirty="0" smtClean="0">
                <a:latin typeface="+mj-lt"/>
              </a:rPr>
              <a:t>	Sila ‘Persatuan Indonesia’ kemudian diturunkan dalam Pasal 1 Ayat (1) UUD 1945 tentang bentuk Negara Kesatuan. Negara Kesatuan mengisyaratkan tidak hanya soal keberagaman sosio-antroplogis, tetapi juga kesatuan wilayah daratan dan lautan. </a:t>
            </a:r>
          </a:p>
          <a:p>
            <a:pPr algn="just"/>
            <a:r>
              <a:rPr lang="id-ID" sz="2000" dirty="0" smtClean="0">
                <a:latin typeface="+mj-lt"/>
              </a:rPr>
              <a:t>Dalam Pasal 33 UUD 1945 ditegaskan tentang pemahaman para pendiri bangsa tentang kekayaan sumber daya alam, termasuk laut, sekaligus filosofi masyarakat Nusantara tentang hubungan antara darat dan laut. Masyarakat Nusantara melihat laut dan daratan merupakan suatu kesatuan yang utuh. Diatur lebih lanjut dalam: UU (UU </a:t>
            </a:r>
            <a:r>
              <a:rPr lang="en-US" sz="2000" dirty="0" smtClean="0">
                <a:latin typeface="+mj-lt"/>
              </a:rPr>
              <a:t>no. 32 </a:t>
            </a:r>
            <a:r>
              <a:rPr lang="en-US" sz="2000" dirty="0" err="1" smtClean="0">
                <a:latin typeface="+mj-lt"/>
              </a:rPr>
              <a:t>tahun</a:t>
            </a:r>
            <a:r>
              <a:rPr lang="en-US" sz="2000" dirty="0" smtClean="0">
                <a:latin typeface="+mj-lt"/>
              </a:rPr>
              <a:t> 2014 </a:t>
            </a:r>
            <a:r>
              <a:rPr lang="en-US" sz="2000" dirty="0" err="1" smtClean="0">
                <a:latin typeface="+mj-lt"/>
              </a:rPr>
              <a:t>tentang</a:t>
            </a:r>
            <a:r>
              <a:rPr lang="en-US" sz="2000" dirty="0" smtClean="0">
                <a:latin typeface="+mj-lt"/>
              </a:rPr>
              <a:t> </a:t>
            </a:r>
            <a:r>
              <a:rPr lang="id-ID" sz="2000" dirty="0" smtClean="0">
                <a:latin typeface="+mj-lt"/>
              </a:rPr>
              <a:t>Kelautan</a:t>
            </a:r>
            <a:r>
              <a:rPr lang="en-US" sz="2000" dirty="0" smtClean="0">
                <a:latin typeface="+mj-lt"/>
              </a:rPr>
              <a:t> </a:t>
            </a:r>
            <a:r>
              <a:rPr lang="id-ID" sz="2000" dirty="0" smtClean="0">
                <a:latin typeface="+mj-lt"/>
              </a:rPr>
              <a:t>; UU </a:t>
            </a:r>
            <a:r>
              <a:rPr lang="en-US" sz="2000" dirty="0" smtClean="0">
                <a:latin typeface="+mj-lt"/>
              </a:rPr>
              <a:t>no. 45 </a:t>
            </a:r>
            <a:r>
              <a:rPr lang="en-US" sz="2000" dirty="0" err="1" smtClean="0">
                <a:latin typeface="+mj-lt"/>
              </a:rPr>
              <a:t>tahun</a:t>
            </a:r>
            <a:r>
              <a:rPr lang="en-US" sz="2000" dirty="0" smtClean="0">
                <a:latin typeface="+mj-lt"/>
              </a:rPr>
              <a:t> 2009 </a:t>
            </a:r>
            <a:r>
              <a:rPr lang="en-US" sz="2000" dirty="0" err="1" smtClean="0">
                <a:latin typeface="+mj-lt"/>
              </a:rPr>
              <a:t>tentang</a:t>
            </a:r>
            <a:r>
              <a:rPr lang="en-US" sz="2000" dirty="0" smtClean="0">
                <a:latin typeface="+mj-lt"/>
              </a:rPr>
              <a:t> </a:t>
            </a:r>
            <a:r>
              <a:rPr lang="id-ID" sz="2000" dirty="0" smtClean="0">
                <a:latin typeface="+mj-lt"/>
              </a:rPr>
              <a:t>Perikanan; UU </a:t>
            </a:r>
            <a:r>
              <a:rPr lang="en-US" sz="2000" dirty="0" smtClean="0">
                <a:latin typeface="+mj-lt"/>
              </a:rPr>
              <a:t>no. 27 </a:t>
            </a:r>
            <a:r>
              <a:rPr lang="en-US" sz="2000" dirty="0" err="1" smtClean="0">
                <a:latin typeface="+mj-lt"/>
              </a:rPr>
              <a:t>tahun</a:t>
            </a:r>
            <a:r>
              <a:rPr lang="en-US" sz="2000" dirty="0" smtClean="0">
                <a:latin typeface="+mj-lt"/>
              </a:rPr>
              <a:t> 2007 </a:t>
            </a:r>
            <a:r>
              <a:rPr lang="en-US" sz="2000" dirty="0" err="1" smtClean="0">
                <a:latin typeface="+mj-lt"/>
              </a:rPr>
              <a:t>tentang</a:t>
            </a:r>
            <a:r>
              <a:rPr lang="en-US" sz="2000" dirty="0" smtClean="0">
                <a:latin typeface="+mj-lt"/>
              </a:rPr>
              <a:t> </a:t>
            </a:r>
            <a:r>
              <a:rPr lang="en-US" sz="2000" dirty="0" err="1" smtClean="0">
                <a:latin typeface="+mj-lt"/>
              </a:rPr>
              <a:t>Pengelolaan</a:t>
            </a:r>
            <a:r>
              <a:rPr lang="en-US" sz="2000" dirty="0" smtClean="0">
                <a:latin typeface="+mj-lt"/>
              </a:rPr>
              <a:t> Wilayah </a:t>
            </a:r>
            <a:r>
              <a:rPr lang="id-ID" sz="2000" dirty="0" smtClean="0">
                <a:latin typeface="+mj-lt"/>
              </a:rPr>
              <a:t>Pesisir dan Pulau-pulau Kecil), PP, dan Kepmen</a:t>
            </a:r>
            <a:r>
              <a:rPr lang="en-US" sz="2000" dirty="0" smtClean="0">
                <a:latin typeface="+mj-lt"/>
              </a:rPr>
              <a:t> </a:t>
            </a:r>
          </a:p>
          <a:p>
            <a:pPr algn="just"/>
            <a:endParaRPr lang="en-US" sz="20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81600"/>
          </a:xfrm>
        </p:spPr>
        <p:txBody>
          <a:bodyPr>
            <a:normAutofit fontScale="55000" lnSpcReduction="20000"/>
          </a:bodyPr>
          <a:lstStyle/>
          <a:p>
            <a:pPr lvl="0" algn="just">
              <a:lnSpc>
                <a:spcPct val="120000"/>
              </a:lnSpc>
              <a:buNone/>
            </a:pPr>
            <a:r>
              <a:rPr lang="en-US" sz="4400" b="1" dirty="0" smtClean="0">
                <a:latin typeface="+mj-lt"/>
              </a:rPr>
              <a:t>C. PARADIGMA BARU</a:t>
            </a:r>
          </a:p>
          <a:p>
            <a:pPr lvl="0" algn="just">
              <a:lnSpc>
                <a:spcPct val="120000"/>
              </a:lnSpc>
              <a:buNone/>
            </a:pPr>
            <a:endParaRPr lang="en-US" dirty="0" smtClean="0">
              <a:latin typeface="+mj-lt"/>
            </a:endParaRPr>
          </a:p>
          <a:p>
            <a:pPr lvl="0" algn="just">
              <a:lnSpc>
                <a:spcPct val="120000"/>
              </a:lnSpc>
              <a:buNone/>
            </a:pPr>
            <a:r>
              <a:rPr lang="en-US" sz="4400" b="1" dirty="0" smtClean="0">
                <a:latin typeface="+mj-lt"/>
              </a:rPr>
              <a:t>	1. </a:t>
            </a:r>
            <a:r>
              <a:rPr lang="en-US" sz="4400" b="1" i="1" dirty="0" smtClean="0">
                <a:latin typeface="+mj-lt"/>
              </a:rPr>
              <a:t>Ocean Based Development</a:t>
            </a:r>
          </a:p>
          <a:p>
            <a:pPr marL="754063" indent="-273050" algn="just">
              <a:lnSpc>
                <a:spcPct val="120000"/>
              </a:lnSpc>
            </a:pPr>
            <a:r>
              <a:rPr lang="id-ID" sz="3600" dirty="0" smtClean="0">
                <a:latin typeface="+mj-lt"/>
              </a:rPr>
              <a:t>Sekitar 60 juta lebih penduduk Indonesia hidup di 13.000 desa di zona-zona pesisir. Sekitar 60 persen kota-kota di Indonesia berada di zona pesisir. Sekitar 42 kota dan 181 kabupaten terletak di kawasan pesisir.  Sekitar 85% sumber daya ikan berasal dari perairan pesisir. Sektor kelautan menyerap lebih dari 16 juta tenaga kerja secara langsung. Disamping itu, kontribusi se</a:t>
            </a:r>
            <a:r>
              <a:rPr lang="en-US" sz="3600" dirty="0" smtClean="0">
                <a:latin typeface="+mj-lt"/>
              </a:rPr>
              <a:t>k</a:t>
            </a:r>
            <a:r>
              <a:rPr lang="id-ID" sz="3600" dirty="0" smtClean="0">
                <a:latin typeface="+mj-lt"/>
              </a:rPr>
              <a:t>tor kelautan terhadap PDB nasional sekitar 26.5 %. </a:t>
            </a:r>
          </a:p>
          <a:p>
            <a:pPr marL="754063" indent="-273050" algn="just">
              <a:lnSpc>
                <a:spcPct val="120000"/>
              </a:lnSpc>
            </a:pPr>
            <a:r>
              <a:rPr lang="id-ID" sz="3600" dirty="0" smtClean="0">
                <a:latin typeface="+mj-lt"/>
              </a:rPr>
              <a:t>Potensi laut Indonesia bisa menggerakkan roda perekonomian nasional, mulai dari sektor perikanan, pertambangan dan energi, pariwisata bahari, perhubungan laut, sumber daya pulau-pulau kecil, industri sampai dengan jasa maritim</a:t>
            </a:r>
            <a:r>
              <a:rPr lang="en-US" sz="3600" dirty="0" smtClean="0">
                <a:latin typeface="+mj-lt"/>
              </a:rPr>
              <a:t>.</a:t>
            </a:r>
          </a:p>
          <a:p>
            <a:pPr lvl="0" algn="just">
              <a:lnSpc>
                <a:spcPct val="120000"/>
              </a:lnSpc>
              <a:buNone/>
            </a:pPr>
            <a:r>
              <a:rPr lang="en-US" sz="3600" dirty="0" smtClean="0">
                <a:latin typeface="+mj-lt"/>
              </a:rPr>
              <a:t>	</a:t>
            </a:r>
          </a:p>
          <a:p>
            <a:pPr lvl="0" algn="just">
              <a:lnSpc>
                <a:spcPct val="120000"/>
              </a:lnSpc>
              <a:buNone/>
            </a:pPr>
            <a:endParaRPr lang="en-US" sz="3600" dirty="0" smtClean="0">
              <a:latin typeface="+mj-lt"/>
            </a:endParaRPr>
          </a:p>
          <a:p>
            <a:pPr lvl="0" algn="just">
              <a:lnSpc>
                <a:spcPct val="120000"/>
              </a:lnSpc>
              <a:buNone/>
            </a:pPr>
            <a:endParaRPr lang="en-US" sz="3600" dirty="0" smtClean="0">
              <a:latin typeface="+mj-lt"/>
            </a:endParaRPr>
          </a:p>
          <a:p>
            <a:pPr lvl="0" algn="just">
              <a:lnSpc>
                <a:spcPct val="120000"/>
              </a:lnSpc>
              <a:buNone/>
            </a:pPr>
            <a:endParaRPr lang="en-US" sz="3600" dirty="0" smtClean="0">
              <a:latin typeface="+mj-lt"/>
            </a:endParaRPr>
          </a:p>
          <a:p>
            <a:pPr lvl="0" algn="just">
              <a:lnSpc>
                <a:spcPct val="120000"/>
              </a:lnSpc>
              <a:buNone/>
            </a:pPr>
            <a:endParaRPr lang="en-US" sz="3600" dirty="0" smtClean="0">
              <a:latin typeface="+mj-lt"/>
            </a:endParaRPr>
          </a:p>
          <a:p>
            <a:pPr algn="just">
              <a:lnSpc>
                <a:spcPct val="120000"/>
              </a:lnSpc>
              <a:buNone/>
            </a:pPr>
            <a:endParaRPr lang="en-US"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Autofit/>
          </a:bodyPr>
          <a:lstStyle/>
          <a:p>
            <a:pPr lvl="0" algn="just">
              <a:buNone/>
            </a:pPr>
            <a:r>
              <a:rPr lang="id-ID" sz="2400" b="1" dirty="0" smtClean="0">
                <a:latin typeface="+mj-lt"/>
              </a:rPr>
              <a:t>2. Laut untuk Nelayan dan Masyarakat Pesisir</a:t>
            </a:r>
          </a:p>
          <a:p>
            <a:pPr lvl="0" algn="just">
              <a:buNone/>
            </a:pPr>
            <a:endParaRPr lang="en-US" sz="2000" b="1" dirty="0" smtClean="0">
              <a:latin typeface="+mj-lt"/>
            </a:endParaRPr>
          </a:p>
          <a:p>
            <a:pPr lvl="1" algn="just"/>
            <a:r>
              <a:rPr lang="id-ID" sz="2000" dirty="0" smtClean="0">
                <a:latin typeface="+mj-lt"/>
              </a:rPr>
              <a:t>Masyarakat pesisir terdiri dari nelayan pemilik, buruh nelayan, pembudidaya ikan dan organisme laut lainnya, pedagang ikan, pengolah ikan, pemasok faktor sarana produksi perikanan. Dalam bidang nonperikanan, ada penjual jasa pariwisata, penjual jasa transportasi, serta kelompok lainnya yang memanfaatkan sumberdaya nonhayati laut dan pesisir untuk menyokong kehidupannya.</a:t>
            </a:r>
          </a:p>
          <a:p>
            <a:pPr lvl="1" algn="just"/>
            <a:r>
              <a:rPr lang="en-US" sz="2000" dirty="0" smtClean="0">
                <a:solidFill>
                  <a:srgbClr val="00B050"/>
                </a:solidFill>
                <a:latin typeface="+mj-lt"/>
              </a:rPr>
              <a:t>S</a:t>
            </a:r>
            <a:r>
              <a:rPr lang="id-ID" sz="2000" dirty="0" smtClean="0">
                <a:solidFill>
                  <a:srgbClr val="00B050"/>
                </a:solidFill>
                <a:latin typeface="+mj-lt"/>
              </a:rPr>
              <a:t>ecara keseluruhan jumlah nelayan di Indonesia diperkirakan sebanyak 2,17 juta (hanya 0,87 persen tenaga kerja). Ada sekitar 700.000 lebih nelayan yang berstatus bukan sebagai kepala rumah tangga. Sebagian besar nelayan tinggal tersebar di 3.216 desa yang terkategori sebagai desa nelayan (mayoritas penduduknya berprofesi sebagai nelayan)</a:t>
            </a:r>
            <a:r>
              <a:rPr lang="id-ID" sz="2000" dirty="0" smtClean="0">
                <a:latin typeface="+mj-lt"/>
              </a:rPr>
              <a:t>.</a:t>
            </a:r>
            <a:endParaRPr lang="en-US" sz="2000" dirty="0" smtClean="0">
              <a:latin typeface="+mj-lt"/>
            </a:endParaRPr>
          </a:p>
          <a:p>
            <a:pPr lvl="0" algn="just">
              <a:buNone/>
            </a:pPr>
            <a:r>
              <a:rPr lang="en-US" sz="2000" dirty="0" smtClean="0">
                <a:latin typeface="+mj-lt"/>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038600"/>
          </a:xfrm>
        </p:spPr>
        <p:txBody>
          <a:bodyPr>
            <a:normAutofit/>
          </a:bodyPr>
          <a:lstStyle/>
          <a:p>
            <a:pPr lvl="1" algn="just"/>
            <a:r>
              <a:rPr lang="id-ID" sz="2000" dirty="0" smtClean="0">
                <a:latin typeface="+mj-lt"/>
              </a:rPr>
              <a:t>Laut, bagi kebanyakan suku di wilayah kepulauan Indonesia merupakan ajang untuk mencari kehidupan. Pada mulanya bertujuan mencari hidup dan mempertahankan hidup, pada akhirnya bertujuan mengembangkan kesejahteraan.</a:t>
            </a:r>
          </a:p>
          <a:p>
            <a:pPr lvl="1" algn="just"/>
            <a:r>
              <a:rPr lang="id-ID" sz="2000" dirty="0" smtClean="0">
                <a:latin typeface="+mj-lt"/>
              </a:rPr>
              <a:t>Pembangunan kelautan tidak hanya mengoptimalkan sumber daya kelautan untuk meningkatkan perekonomian bangsa tetapi juga disertai dengan pemberdayaan masyarakat pesisir (paradigma populistik). Pemberdayaan masyarakat pesisir melalui: 1) pengembangan akses modal; 2)  penyediaan akses terhadap teknologi; dan 3) penyediaan akses terhadap pasar.</a:t>
            </a:r>
          </a:p>
          <a:p>
            <a:endParaRPr lang="en-US" sz="2000"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76800"/>
          </a:xfrm>
        </p:spPr>
        <p:txBody>
          <a:bodyPr>
            <a:normAutofit/>
          </a:bodyPr>
          <a:lstStyle/>
          <a:p>
            <a:pPr lvl="0" algn="just">
              <a:buNone/>
            </a:pPr>
            <a:r>
              <a:rPr lang="id-ID" sz="2400" b="1" dirty="0" smtClean="0">
                <a:latin typeface="+mj-lt"/>
              </a:rPr>
              <a:t>3. Ekologis: Ekonomi Biru</a:t>
            </a:r>
          </a:p>
          <a:p>
            <a:pPr lvl="0" algn="just">
              <a:buNone/>
            </a:pPr>
            <a:endParaRPr lang="id-ID" sz="1800" dirty="0" smtClean="0">
              <a:latin typeface="+mj-lt"/>
            </a:endParaRPr>
          </a:p>
          <a:p>
            <a:pPr lvl="1" algn="just"/>
            <a:r>
              <a:rPr lang="id-ID" sz="2000" dirty="0" smtClean="0">
                <a:latin typeface="+mj-lt"/>
              </a:rPr>
              <a:t>Pengelolaan wilayah pesisir dan laut mengacu </a:t>
            </a:r>
            <a:r>
              <a:rPr lang="en-US" sz="2000" dirty="0" err="1" smtClean="0">
                <a:latin typeface="+mj-lt"/>
              </a:rPr>
              <a:t>pada</a:t>
            </a:r>
            <a:r>
              <a:rPr lang="en-US" sz="2000" dirty="0" smtClean="0">
                <a:latin typeface="+mj-lt"/>
              </a:rPr>
              <a:t> </a:t>
            </a:r>
            <a:r>
              <a:rPr lang="id-ID" sz="2000" dirty="0" smtClean="0">
                <a:latin typeface="+mj-lt"/>
              </a:rPr>
              <a:t>konsep pembangunan berkelanjutan (</a:t>
            </a:r>
            <a:r>
              <a:rPr lang="id-ID" sz="2000" i="1" dirty="0" smtClean="0">
                <a:latin typeface="+mj-lt"/>
              </a:rPr>
              <a:t>sustainable development</a:t>
            </a:r>
            <a:r>
              <a:rPr lang="id-ID" sz="2000" dirty="0" smtClean="0">
                <a:latin typeface="+mj-lt"/>
              </a:rPr>
              <a:t>) yang menitikberatkan pada keseimbangan antara pertumbuhan ekonomi, kualitas  lingkungan dan sumber daya alam, serta produktifitas (serta akses) pelayanan sosial.</a:t>
            </a:r>
          </a:p>
          <a:p>
            <a:pPr lvl="1" algn="just"/>
            <a:r>
              <a:rPr lang="id-ID" sz="2000" dirty="0" smtClean="0">
                <a:latin typeface="+mj-lt"/>
              </a:rPr>
              <a:t>Kelestarian ekosistem pesisir dan faktor-faktor (jasa lingkungan pesisir) yang mendukung menjadi sangat penting guna menjamin keberlanjutan (</a:t>
            </a:r>
            <a:r>
              <a:rPr lang="id-ID" sz="2000" i="1" dirty="0" smtClean="0">
                <a:latin typeface="+mj-lt"/>
              </a:rPr>
              <a:t>sustainability</a:t>
            </a:r>
            <a:r>
              <a:rPr lang="id-ID" sz="2000" dirty="0" smtClean="0">
                <a:latin typeface="+mj-lt"/>
              </a:rPr>
              <a:t>) dari pengelolaan wilayah pesisir dan laut. </a:t>
            </a:r>
            <a:endParaRPr lang="id-ID" sz="2000"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lvl="0" algn="just">
              <a:buNone/>
            </a:pPr>
            <a:r>
              <a:rPr lang="en-US" sz="2400" b="1" dirty="0" smtClean="0">
                <a:latin typeface="+mj-lt"/>
              </a:rPr>
              <a:t>D</a:t>
            </a:r>
            <a:r>
              <a:rPr lang="id-ID" sz="2400" b="1" dirty="0" smtClean="0">
                <a:latin typeface="+mj-lt"/>
              </a:rPr>
              <a:t>. STRATEGI</a:t>
            </a:r>
            <a:endParaRPr lang="id-ID" sz="2400" dirty="0" smtClean="0">
              <a:latin typeface="+mj-lt"/>
            </a:endParaRPr>
          </a:p>
          <a:p>
            <a:pPr lvl="0" algn="just">
              <a:buNone/>
            </a:pPr>
            <a:r>
              <a:rPr lang="id-ID" sz="1800" dirty="0" smtClean="0">
                <a:latin typeface="+mj-lt"/>
              </a:rPr>
              <a:t>	</a:t>
            </a:r>
            <a:endParaRPr lang="en-US" sz="1800" dirty="0" smtClean="0">
              <a:latin typeface="+mj-lt"/>
            </a:endParaRPr>
          </a:p>
          <a:p>
            <a:pPr lvl="0" algn="just">
              <a:buNone/>
            </a:pPr>
            <a:r>
              <a:rPr lang="en-US" sz="2400" b="1" dirty="0" smtClean="0">
                <a:latin typeface="+mj-lt"/>
              </a:rPr>
              <a:t>	1</a:t>
            </a:r>
            <a:r>
              <a:rPr lang="id-ID" sz="2400" b="1" dirty="0" smtClean="0">
                <a:latin typeface="+mj-lt"/>
              </a:rPr>
              <a:t>. Penguatan Konektivitas</a:t>
            </a:r>
          </a:p>
          <a:p>
            <a:pPr lvl="2" algn="just"/>
            <a:r>
              <a:rPr lang="id-ID" sz="1800" dirty="0" smtClean="0">
                <a:latin typeface="+mj-lt"/>
              </a:rPr>
              <a:t>Sekitar 80 persen lebih proses perpindahan barang dan jasa antar pulau menggunakan jasa perhubungan  laut.</a:t>
            </a:r>
            <a:r>
              <a:rPr lang="en-US" sz="1800" dirty="0" smtClean="0">
                <a:latin typeface="+mj-lt"/>
              </a:rPr>
              <a:t> </a:t>
            </a:r>
            <a:endParaRPr lang="id-ID" sz="1800" dirty="0" smtClean="0">
              <a:latin typeface="+mj-lt"/>
            </a:endParaRPr>
          </a:p>
          <a:p>
            <a:pPr lvl="2" algn="just"/>
            <a:r>
              <a:rPr lang="id-ID" sz="1800" dirty="0" smtClean="0">
                <a:latin typeface="+mj-lt"/>
              </a:rPr>
              <a:t>Percepatan pembangunan</a:t>
            </a:r>
            <a:r>
              <a:rPr lang="en-US" sz="1800" dirty="0" smtClean="0">
                <a:latin typeface="+mj-lt"/>
              </a:rPr>
              <a:t> </a:t>
            </a:r>
            <a:r>
              <a:rPr lang="id-ID" sz="1800" dirty="0" smtClean="0">
                <a:latin typeface="+mj-lt"/>
              </a:rPr>
              <a:t>infrastruktur transportasi sehingga pendayagunaan potensi ekonomi di wilayah kepulauan dapat dimanfaatkan secara optimal. Misalnya, penyediaan armada transportasi  (kapal), pembangunan pelabuhan</a:t>
            </a:r>
            <a:r>
              <a:rPr lang="en-US" sz="1800" dirty="0" smtClean="0">
                <a:latin typeface="+mj-lt"/>
              </a:rPr>
              <a:t>. </a:t>
            </a:r>
          </a:p>
          <a:p>
            <a:pPr lvl="2" algn="just"/>
            <a:r>
              <a:rPr lang="en-US" sz="1800" dirty="0" smtClean="0">
                <a:latin typeface="+mj-lt"/>
              </a:rPr>
              <a:t>Program </a:t>
            </a:r>
            <a:r>
              <a:rPr lang="id-ID" sz="1800" dirty="0" smtClean="0">
                <a:latin typeface="+mj-lt"/>
              </a:rPr>
              <a:t>tol laut </a:t>
            </a:r>
            <a:r>
              <a:rPr lang="en-US" sz="1800" dirty="0" smtClean="0">
                <a:latin typeface="+mj-lt"/>
              </a:rPr>
              <a:t>yang </a:t>
            </a:r>
            <a:r>
              <a:rPr lang="id-ID" sz="1800" dirty="0" smtClean="0">
                <a:latin typeface="+mj-lt"/>
              </a:rPr>
              <a:t>dijalankan pemerintah saat ini merupakan bagian dari penguatan konektivitas</a:t>
            </a:r>
            <a:r>
              <a:rPr lang="en-US" sz="1800" dirty="0" smtClean="0">
                <a:latin typeface="+mj-lt"/>
              </a:rPr>
              <a:t>.</a:t>
            </a:r>
            <a:endParaRPr lang="id-ID" sz="1800" dirty="0" smtClean="0">
              <a:latin typeface="+mj-lt"/>
            </a:endParaRPr>
          </a:p>
          <a:p>
            <a:pPr lvl="0" algn="just">
              <a:buNone/>
            </a:pPr>
            <a:r>
              <a:rPr lang="id-ID" sz="1800" dirty="0" smtClean="0">
                <a:latin typeface="+mj-lt"/>
              </a:rPr>
              <a:t>	</a:t>
            </a:r>
          </a:p>
          <a:p>
            <a:pPr lvl="0" algn="just">
              <a:buNone/>
            </a:pPr>
            <a:endParaRPr lang="id-ID" sz="1800" dirty="0" smtClean="0">
              <a:latin typeface="+mj-lt"/>
            </a:endParaRPr>
          </a:p>
          <a:p>
            <a:pPr algn="just">
              <a:buNone/>
            </a:pPr>
            <a:endParaRPr lang="id-ID" sz="18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algn="just">
              <a:buNone/>
            </a:pPr>
            <a:r>
              <a:rPr lang="id-ID" sz="2400" b="1" dirty="0" smtClean="0">
                <a:latin typeface="+mj-lt"/>
              </a:rPr>
              <a:t>2. Pengembangan Ekonomi Lokal dan Pesisi</a:t>
            </a:r>
            <a:r>
              <a:rPr lang="en-US" sz="2400" b="1" dirty="0" smtClean="0">
                <a:latin typeface="+mj-lt"/>
              </a:rPr>
              <a:t>r</a:t>
            </a:r>
            <a:endParaRPr lang="id-ID" sz="2400" b="1" dirty="0" smtClean="0">
              <a:latin typeface="+mj-lt"/>
            </a:endParaRPr>
          </a:p>
          <a:p>
            <a:pPr algn="just">
              <a:buNone/>
            </a:pPr>
            <a:endParaRPr lang="id-ID" sz="2000" b="1" dirty="0" smtClean="0">
              <a:latin typeface="+mj-lt"/>
            </a:endParaRPr>
          </a:p>
          <a:p>
            <a:pPr lvl="1" algn="just"/>
            <a:r>
              <a:rPr lang="id-ID" sz="2000" dirty="0" smtClean="0">
                <a:latin typeface="+mj-lt"/>
              </a:rPr>
              <a:t>Wilayah pesisir memiliki pilar-pilar penting untuk menjadi kekuatan dalam membangun ekonomi wilayah. Di wilayah pesisir terdapat kosentrasi-konsentrasi keunggulan wilayah yang tidak dimiliki wilayah lain yakni (i) keunggulan sumberdaya alam misalnya mangrove, terumbu karang, padang lamun; (ii) karakteristik kultural yang khas dengan ciri egaliter dan dinamis; (iii) adanya keterkaitan masyarakat dengan sumberdaya wilayah pesisir.</a:t>
            </a:r>
          </a:p>
          <a:p>
            <a:pPr lvl="1" algn="just"/>
            <a:r>
              <a:rPr lang="id-ID" sz="2000" dirty="0" smtClean="0">
                <a:latin typeface="+mj-lt"/>
              </a:rPr>
              <a:t>Arah dan tujuan pengembangan ekonomi lokal: menciptakan peningkatan semangat masyarakat (</a:t>
            </a:r>
            <a:r>
              <a:rPr lang="id-ID" sz="2000" i="1" dirty="0" smtClean="0">
                <a:latin typeface="+mj-lt"/>
              </a:rPr>
              <a:t>community spirit</a:t>
            </a:r>
            <a:r>
              <a:rPr lang="id-ID" sz="2000" dirty="0" smtClean="0">
                <a:latin typeface="+mj-lt"/>
              </a:rPr>
              <a:t>), hubungan masyarakat (</a:t>
            </a:r>
            <a:r>
              <a:rPr lang="id-ID" sz="2000" i="1" dirty="0" smtClean="0">
                <a:latin typeface="+mj-lt"/>
              </a:rPr>
              <a:t>community relationship</a:t>
            </a:r>
            <a:r>
              <a:rPr lang="id-ID" sz="2000" dirty="0" smtClean="0">
                <a:latin typeface="+mj-lt"/>
              </a:rPr>
              <a:t>) dan kesejahteraan masyarakat (</a:t>
            </a:r>
            <a:r>
              <a:rPr lang="id-ID" sz="2000" i="1" dirty="0" smtClean="0">
                <a:latin typeface="+mj-lt"/>
              </a:rPr>
              <a:t>well-being</a:t>
            </a:r>
            <a:r>
              <a:rPr lang="id-ID" sz="2000" dirty="0" smtClean="0">
                <a:latin typeface="+mj-lt"/>
              </a:rPr>
              <a:t>).</a:t>
            </a:r>
          </a:p>
          <a:p>
            <a:pPr>
              <a:buNone/>
            </a:pPr>
            <a:endParaRPr lang="id-ID" sz="2000"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a:buNone/>
            </a:pPr>
            <a:r>
              <a:rPr lang="id-ID" dirty="0" smtClean="0">
                <a:latin typeface="+mj-lt"/>
              </a:rPr>
              <a:t>3</a:t>
            </a:r>
            <a:r>
              <a:rPr lang="id-ID" dirty="0" smtClean="0">
                <a:solidFill>
                  <a:srgbClr val="00B050"/>
                </a:solidFill>
                <a:latin typeface="+mj-lt"/>
              </a:rPr>
              <a:t>. </a:t>
            </a:r>
            <a:r>
              <a:rPr lang="id-ID" sz="2200" b="1" dirty="0" smtClean="0">
                <a:solidFill>
                  <a:srgbClr val="00B050"/>
                </a:solidFill>
                <a:latin typeface="+mj-lt"/>
              </a:rPr>
              <a:t>Pengembangan Ekonomi Kelautan</a:t>
            </a:r>
          </a:p>
          <a:p>
            <a:pPr>
              <a:buNone/>
            </a:pPr>
            <a:endParaRPr lang="id-ID" sz="2200" b="1" dirty="0" smtClean="0">
              <a:solidFill>
                <a:srgbClr val="00B050"/>
              </a:solidFill>
              <a:latin typeface="+mj-lt"/>
            </a:endParaRPr>
          </a:p>
          <a:p>
            <a:pPr marL="685800" indent="-342900">
              <a:buNone/>
            </a:pPr>
            <a:r>
              <a:rPr lang="id-ID" sz="2200" dirty="0" smtClean="0">
                <a:solidFill>
                  <a:srgbClr val="00B050"/>
                </a:solidFill>
                <a:latin typeface="+mj-lt"/>
              </a:rPr>
              <a:t>a. 	Pembangunan perikanan dengan: mengendalikan perikanan tangkap; mengembangkan perikanan budidaya; dan meningkatkat mutu dan nilai tambah.</a:t>
            </a:r>
          </a:p>
          <a:p>
            <a:pPr marL="685800" indent="-342900">
              <a:buNone/>
            </a:pPr>
            <a:r>
              <a:rPr lang="id-ID" sz="2200" dirty="0" smtClean="0">
                <a:solidFill>
                  <a:srgbClr val="00B050"/>
                </a:solidFill>
                <a:latin typeface="+mj-lt"/>
              </a:rPr>
              <a:t>b. 	Pembangunan pariwisata bahari</a:t>
            </a:r>
          </a:p>
          <a:p>
            <a:pPr marL="685800" indent="-342900">
              <a:buNone/>
            </a:pPr>
            <a:r>
              <a:rPr lang="id-ID" sz="2200" dirty="0" smtClean="0">
                <a:solidFill>
                  <a:srgbClr val="00B050"/>
                </a:solidFill>
                <a:latin typeface="+mj-lt"/>
              </a:rPr>
              <a:t>c. 	Pengembangan industri maritim (bioteknologi, farmasi dan sumberdaya genetika</a:t>
            </a:r>
          </a:p>
          <a:p>
            <a:pPr marL="685800" indent="-342900">
              <a:buNone/>
            </a:pPr>
            <a:r>
              <a:rPr lang="id-ID" sz="2200" dirty="0" smtClean="0">
                <a:solidFill>
                  <a:srgbClr val="00B050"/>
                </a:solidFill>
                <a:latin typeface="+mj-lt"/>
              </a:rPr>
              <a:t>d. 	Pembangunan armada angkutan laut (perbanyak kapal dan pelabuhan)</a:t>
            </a:r>
          </a:p>
          <a:p>
            <a:pPr marL="685800" indent="-342900">
              <a:buNone/>
            </a:pPr>
            <a:r>
              <a:rPr lang="id-ID" sz="2200" dirty="0" smtClean="0">
                <a:solidFill>
                  <a:srgbClr val="00B050"/>
                </a:solidFill>
                <a:latin typeface="+mj-lt"/>
              </a:rPr>
              <a:t>e. 	Diversifikasi pertambangan dan pemanfaatan energi laut</a:t>
            </a:r>
          </a:p>
          <a:p>
            <a:pPr marL="685800" indent="-342900">
              <a:buNone/>
            </a:pPr>
            <a:r>
              <a:rPr lang="id-ID" sz="2200" dirty="0" smtClean="0">
                <a:solidFill>
                  <a:srgbClr val="00B050"/>
                </a:solidFill>
                <a:latin typeface="+mj-lt"/>
              </a:rPr>
              <a:t>f. 	Pemanfaatan jasa kelautan, seperti  industri pelayaran, riset dan diklat kelautan.</a:t>
            </a:r>
            <a:endParaRPr lang="id-ID" sz="2200" dirty="0">
              <a:solidFill>
                <a:srgbClr val="00B050"/>
              </a:solidFill>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133600"/>
            <a:ext cx="2590800" cy="18288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b="1" dirty="0" smtClean="0">
                <a:latin typeface="+mj-lt"/>
              </a:rPr>
              <a:t>Permasalahan</a:t>
            </a:r>
          </a:p>
          <a:p>
            <a:pPr marL="114300" indent="-114300">
              <a:buFont typeface="Arial" pitchFamily="34" charset="0"/>
              <a:buChar char="•"/>
            </a:pPr>
            <a:r>
              <a:rPr lang="en-US" sz="1400" dirty="0" err="1" smtClean="0">
                <a:latin typeface="+mj-lt"/>
              </a:rPr>
              <a:t>Pencurian</a:t>
            </a:r>
            <a:r>
              <a:rPr lang="en-US" sz="1400" dirty="0" smtClean="0">
                <a:latin typeface="+mj-lt"/>
              </a:rPr>
              <a:t> </a:t>
            </a:r>
            <a:r>
              <a:rPr lang="en-US" sz="1400" dirty="0" err="1" smtClean="0">
                <a:latin typeface="+mj-lt"/>
              </a:rPr>
              <a:t>Ikan</a:t>
            </a:r>
            <a:endParaRPr lang="id-ID" sz="1400" dirty="0" smtClean="0">
              <a:latin typeface="+mj-lt"/>
            </a:endParaRPr>
          </a:p>
          <a:p>
            <a:pPr marL="114300" indent="-114300">
              <a:buFont typeface="Arial" pitchFamily="34" charset="0"/>
              <a:buChar char="•"/>
            </a:pPr>
            <a:r>
              <a:rPr lang="en-US" sz="1400" dirty="0" smtClean="0">
                <a:latin typeface="+mj-lt"/>
              </a:rPr>
              <a:t>L</a:t>
            </a:r>
            <a:r>
              <a:rPr lang="id-ID" sz="1400" dirty="0" smtClean="0">
                <a:latin typeface="+mj-lt"/>
              </a:rPr>
              <a:t>emahnya teknologi dan SDM</a:t>
            </a:r>
          </a:p>
          <a:p>
            <a:pPr marL="114300" indent="-114300">
              <a:buFont typeface="Arial" pitchFamily="34" charset="0"/>
              <a:buChar char="•"/>
            </a:pPr>
            <a:r>
              <a:rPr lang="en-US" sz="1400" dirty="0" smtClean="0">
                <a:latin typeface="+mj-lt"/>
              </a:rPr>
              <a:t>M</a:t>
            </a:r>
            <a:r>
              <a:rPr lang="id-ID" sz="1400" dirty="0" smtClean="0">
                <a:latin typeface="+mj-lt"/>
              </a:rPr>
              <a:t>inimnya anggaran </a:t>
            </a:r>
          </a:p>
          <a:p>
            <a:pPr marL="114300" indent="-114300">
              <a:buFont typeface="Arial" pitchFamily="34" charset="0"/>
              <a:buChar char="•"/>
            </a:pPr>
            <a:r>
              <a:rPr lang="en-US" sz="1400" dirty="0" smtClean="0">
                <a:latin typeface="+mj-lt"/>
              </a:rPr>
              <a:t>I</a:t>
            </a:r>
            <a:r>
              <a:rPr lang="id-ID" sz="1400" dirty="0" smtClean="0">
                <a:latin typeface="+mj-lt"/>
              </a:rPr>
              <a:t>nfrastruktur tidak memadai</a:t>
            </a:r>
          </a:p>
          <a:p>
            <a:pPr marL="114300" indent="-114300">
              <a:buFont typeface="Arial" pitchFamily="34" charset="0"/>
              <a:buChar char="•"/>
            </a:pPr>
            <a:r>
              <a:rPr lang="id-ID" sz="1400" dirty="0" smtClean="0">
                <a:latin typeface="+mj-lt"/>
              </a:rPr>
              <a:t>Kerusakan ekosistem laut</a:t>
            </a:r>
          </a:p>
          <a:p>
            <a:pPr marL="114300" indent="-114300">
              <a:buFont typeface="Arial" pitchFamily="34" charset="0"/>
              <a:buChar char="•"/>
            </a:pPr>
            <a:r>
              <a:rPr lang="id-ID" sz="1400" dirty="0" smtClean="0">
                <a:latin typeface="+mj-lt"/>
              </a:rPr>
              <a:t>Keamanan laut</a:t>
            </a:r>
            <a:endParaRPr lang="id-ID" sz="1400" dirty="0">
              <a:latin typeface="+mj-lt"/>
            </a:endParaRPr>
          </a:p>
        </p:txBody>
      </p:sp>
      <p:sp>
        <p:nvSpPr>
          <p:cNvPr id="4" name="Rectangle 3"/>
          <p:cNvSpPr/>
          <p:nvPr/>
        </p:nvSpPr>
        <p:spPr>
          <a:xfrm>
            <a:off x="152400" y="4419600"/>
            <a:ext cx="25908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8" indent="-109538">
              <a:buFont typeface="Arial" pitchFamily="34" charset="0"/>
              <a:buChar char="•"/>
            </a:pPr>
            <a:r>
              <a:rPr lang="id-ID" sz="1400" dirty="0" smtClean="0">
                <a:latin typeface="+mj-lt"/>
              </a:rPr>
              <a:t>Paradigma baru</a:t>
            </a:r>
          </a:p>
          <a:p>
            <a:pPr marL="109538" indent="-109538">
              <a:buFont typeface="Arial" pitchFamily="34" charset="0"/>
              <a:buChar char="•"/>
            </a:pPr>
            <a:r>
              <a:rPr lang="id-ID" sz="1400" dirty="0" smtClean="0">
                <a:latin typeface="+mj-lt"/>
              </a:rPr>
              <a:t>Regulasi dan Penegakan hukum </a:t>
            </a:r>
          </a:p>
          <a:p>
            <a:pPr marL="109538" indent="-109538">
              <a:buFont typeface="Arial" pitchFamily="34" charset="0"/>
              <a:buChar char="•"/>
            </a:pPr>
            <a:r>
              <a:rPr lang="id-ID" sz="1400" dirty="0" smtClean="0">
                <a:latin typeface="+mj-lt"/>
              </a:rPr>
              <a:t>Politik anggaran</a:t>
            </a:r>
          </a:p>
          <a:p>
            <a:pPr marL="109538" indent="-109538">
              <a:buFont typeface="Arial" pitchFamily="34" charset="0"/>
              <a:buChar char="•"/>
            </a:pPr>
            <a:r>
              <a:rPr lang="id-ID" sz="1400" dirty="0" smtClean="0">
                <a:latin typeface="+mj-lt"/>
              </a:rPr>
              <a:t>Penguatan konektivitas</a:t>
            </a:r>
          </a:p>
          <a:p>
            <a:pPr marL="109538" indent="-109538">
              <a:buFont typeface="Arial" pitchFamily="34" charset="0"/>
              <a:buChar char="•"/>
            </a:pPr>
            <a:r>
              <a:rPr lang="id-ID" sz="1400" dirty="0" smtClean="0">
                <a:latin typeface="+mj-lt"/>
              </a:rPr>
              <a:t>Pemberdayaan masyarakat </a:t>
            </a:r>
          </a:p>
          <a:p>
            <a:pPr marL="109538" indent="-109538">
              <a:buFont typeface="Arial" pitchFamily="34" charset="0"/>
              <a:buChar char="•"/>
            </a:pPr>
            <a:r>
              <a:rPr lang="id-ID" sz="1400" dirty="0" smtClean="0">
                <a:latin typeface="+mj-lt"/>
              </a:rPr>
              <a:t>pesisir</a:t>
            </a:r>
          </a:p>
          <a:p>
            <a:pPr marL="109538" indent="-109538">
              <a:buFont typeface="Arial" pitchFamily="34" charset="0"/>
              <a:buChar char="•"/>
            </a:pPr>
            <a:r>
              <a:rPr lang="id-ID" sz="1400" dirty="0" smtClean="0">
                <a:latin typeface="+mj-lt"/>
              </a:rPr>
              <a:t>Ekonomi Biru</a:t>
            </a:r>
          </a:p>
          <a:p>
            <a:pPr marL="109538" indent="-109538">
              <a:buFont typeface="Arial" pitchFamily="34" charset="0"/>
              <a:buChar char="•"/>
            </a:pPr>
            <a:r>
              <a:rPr lang="id-ID" sz="1400" dirty="0" smtClean="0">
                <a:latin typeface="+mj-lt"/>
              </a:rPr>
              <a:t>Pemanfaatan teknologi</a:t>
            </a:r>
          </a:p>
          <a:p>
            <a:pPr marL="109538" indent="-109538">
              <a:buFont typeface="Arial" pitchFamily="34" charset="0"/>
              <a:buChar char="•"/>
            </a:pPr>
            <a:r>
              <a:rPr lang="id-ID" sz="1400" dirty="0" smtClean="0">
                <a:latin typeface="+mj-lt"/>
              </a:rPr>
              <a:t>Pengembangan SDM</a:t>
            </a:r>
          </a:p>
        </p:txBody>
      </p:sp>
      <p:sp>
        <p:nvSpPr>
          <p:cNvPr id="5" name="Rectangle 4"/>
          <p:cNvSpPr/>
          <p:nvPr/>
        </p:nvSpPr>
        <p:spPr>
          <a:xfrm>
            <a:off x="6324600" y="2133600"/>
            <a:ext cx="2590800" cy="1905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9063" indent="-119063"/>
            <a:r>
              <a:rPr lang="id-ID" sz="1400" b="1" dirty="0" smtClean="0">
                <a:latin typeface="+mj-lt"/>
              </a:rPr>
              <a:t>Potensi Kemaritiman </a:t>
            </a:r>
          </a:p>
          <a:p>
            <a:pPr marL="119063" indent="-119063">
              <a:buFont typeface="Arial" pitchFamily="34" charset="0"/>
              <a:buChar char="•"/>
            </a:pPr>
            <a:r>
              <a:rPr lang="id-ID" sz="1400" dirty="0" smtClean="0">
                <a:latin typeface="+mj-lt"/>
              </a:rPr>
              <a:t>Perikanan, udang, rumput laut</a:t>
            </a:r>
          </a:p>
          <a:p>
            <a:pPr marL="119063" indent="-119063">
              <a:buFont typeface="Arial" pitchFamily="34" charset="0"/>
              <a:buChar char="•"/>
            </a:pPr>
            <a:r>
              <a:rPr lang="id-ID" sz="1400" dirty="0" smtClean="0">
                <a:latin typeface="+mj-lt"/>
              </a:rPr>
              <a:t>Energi laut </a:t>
            </a:r>
          </a:p>
          <a:p>
            <a:pPr marL="119063" indent="-119063">
              <a:buFont typeface="Arial" pitchFamily="34" charset="0"/>
              <a:buChar char="•"/>
            </a:pPr>
            <a:r>
              <a:rPr lang="id-ID" sz="1400" dirty="0" smtClean="0">
                <a:latin typeface="+mj-lt"/>
              </a:rPr>
              <a:t>Sumberdaya Mineral</a:t>
            </a:r>
          </a:p>
          <a:p>
            <a:pPr marL="119063" indent="-119063">
              <a:buFont typeface="Arial" pitchFamily="34" charset="0"/>
              <a:buChar char="•"/>
            </a:pPr>
            <a:r>
              <a:rPr lang="id-ID" sz="1400" dirty="0" smtClean="0">
                <a:latin typeface="+mj-lt"/>
              </a:rPr>
              <a:t>Pelayaran (transportasi)</a:t>
            </a:r>
          </a:p>
          <a:p>
            <a:pPr marL="119063" indent="-119063">
              <a:buFont typeface="Arial" pitchFamily="34" charset="0"/>
              <a:buChar char="•"/>
            </a:pPr>
            <a:r>
              <a:rPr lang="id-ID" sz="1400" dirty="0" smtClean="0">
                <a:latin typeface="+mj-lt"/>
              </a:rPr>
              <a:t>Pariwisata Bahari</a:t>
            </a:r>
          </a:p>
          <a:p>
            <a:pPr marL="119063" indent="-119063">
              <a:buFont typeface="Arial" pitchFamily="34" charset="0"/>
              <a:buChar char="•"/>
            </a:pPr>
            <a:r>
              <a:rPr lang="id-ID" sz="1400" dirty="0" smtClean="0">
                <a:latin typeface="+mj-lt"/>
              </a:rPr>
              <a:t>Industri dan Jasa Maritim</a:t>
            </a:r>
          </a:p>
          <a:p>
            <a:pPr marL="119063" indent="-119063">
              <a:buFont typeface="Arial" pitchFamily="34" charset="0"/>
              <a:buChar char="•"/>
            </a:pPr>
            <a:r>
              <a:rPr lang="id-ID" sz="1400" dirty="0" smtClean="0">
                <a:latin typeface="+mj-lt"/>
              </a:rPr>
              <a:t>Biodiversity</a:t>
            </a:r>
          </a:p>
          <a:p>
            <a:endParaRPr lang="en-US" sz="1400" b="1" dirty="0" smtClean="0">
              <a:latin typeface="+mj-lt"/>
            </a:endParaRPr>
          </a:p>
        </p:txBody>
      </p:sp>
      <p:sp>
        <p:nvSpPr>
          <p:cNvPr id="6" name="Rectangle 5"/>
          <p:cNvSpPr/>
          <p:nvPr/>
        </p:nvSpPr>
        <p:spPr>
          <a:xfrm>
            <a:off x="6324600" y="4495800"/>
            <a:ext cx="2590800" cy="205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8" indent="-109538">
              <a:buFont typeface="Arial" pitchFamily="34" charset="0"/>
              <a:buChar char="•"/>
            </a:pPr>
            <a:r>
              <a:rPr lang="id-ID" sz="1400" dirty="0" smtClean="0">
                <a:latin typeface="+mj-lt"/>
              </a:rPr>
              <a:t>Pembangunan Perikanan</a:t>
            </a:r>
          </a:p>
          <a:p>
            <a:pPr marL="109538" indent="-109538">
              <a:buFont typeface="Arial" pitchFamily="34" charset="0"/>
              <a:buChar char="•"/>
            </a:pPr>
            <a:r>
              <a:rPr lang="id-ID" sz="1400" dirty="0" smtClean="0">
                <a:latin typeface="+mj-lt"/>
              </a:rPr>
              <a:t>Pengembangan pariwisata </a:t>
            </a:r>
          </a:p>
          <a:p>
            <a:pPr marL="109538" indent="-109538">
              <a:buFont typeface="Arial" pitchFamily="34" charset="0"/>
              <a:buChar char="•"/>
            </a:pPr>
            <a:r>
              <a:rPr lang="id-ID" sz="1400" dirty="0" smtClean="0">
                <a:latin typeface="+mj-lt"/>
              </a:rPr>
              <a:t>Bahari</a:t>
            </a:r>
          </a:p>
          <a:p>
            <a:pPr marL="109538" indent="-109538">
              <a:buFont typeface="Arial" pitchFamily="34" charset="0"/>
              <a:buChar char="•"/>
            </a:pPr>
            <a:r>
              <a:rPr lang="id-ID" sz="1400" dirty="0" smtClean="0">
                <a:latin typeface="+mj-lt"/>
              </a:rPr>
              <a:t>Diversifikasi pertambangan</a:t>
            </a:r>
          </a:p>
          <a:p>
            <a:pPr marL="109538" indent="-109538">
              <a:buFont typeface="Arial" pitchFamily="34" charset="0"/>
              <a:buChar char="•"/>
            </a:pPr>
            <a:r>
              <a:rPr lang="id-ID" sz="1400" dirty="0" smtClean="0">
                <a:latin typeface="+mj-lt"/>
              </a:rPr>
              <a:t>Pengembangan jasa kelautan</a:t>
            </a:r>
          </a:p>
          <a:p>
            <a:pPr marL="109538" indent="-109538">
              <a:buFont typeface="Arial" pitchFamily="34" charset="0"/>
              <a:buChar char="•"/>
            </a:pPr>
            <a:r>
              <a:rPr lang="id-ID" sz="1400" dirty="0" smtClean="0">
                <a:latin typeface="+mj-lt"/>
              </a:rPr>
              <a:t>Industrialisasi maritim</a:t>
            </a:r>
          </a:p>
          <a:p>
            <a:pPr marL="109538" indent="-109538">
              <a:buFont typeface="Arial" pitchFamily="34" charset="0"/>
              <a:buChar char="•"/>
            </a:pPr>
            <a:r>
              <a:rPr lang="id-ID" sz="1400" dirty="0" smtClean="0">
                <a:latin typeface="+mj-lt"/>
              </a:rPr>
              <a:t>Pelestariaan lingkungan laut</a:t>
            </a:r>
          </a:p>
          <a:p>
            <a:pPr marL="109538" indent="-109538">
              <a:buFont typeface="Arial" pitchFamily="34" charset="0"/>
              <a:buChar char="•"/>
            </a:pPr>
            <a:r>
              <a:rPr lang="id-ID" sz="1400" dirty="0" smtClean="0">
                <a:latin typeface="+mj-lt"/>
              </a:rPr>
              <a:t>Peningkatan keamanan laut</a:t>
            </a:r>
          </a:p>
          <a:p>
            <a:pPr marL="109538" indent="-109538">
              <a:buFont typeface="Arial" pitchFamily="34" charset="0"/>
              <a:buChar char="•"/>
            </a:pPr>
            <a:r>
              <a:rPr lang="id-ID" sz="1400" dirty="0" smtClean="0">
                <a:latin typeface="+mj-lt"/>
              </a:rPr>
              <a:t>Pemanfaatan energi laut</a:t>
            </a:r>
          </a:p>
        </p:txBody>
      </p:sp>
      <p:sp>
        <p:nvSpPr>
          <p:cNvPr id="7" name="Oval 6"/>
          <p:cNvSpPr/>
          <p:nvPr/>
        </p:nvSpPr>
        <p:spPr>
          <a:xfrm>
            <a:off x="2743200" y="2667000"/>
            <a:ext cx="3505200" cy="27432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1" dirty="0" smtClean="0">
              <a:solidFill>
                <a:schemeClr val="tx1"/>
              </a:solidFill>
              <a:latin typeface="+mj-lt"/>
            </a:endParaRPr>
          </a:p>
          <a:p>
            <a:pPr algn="ctr"/>
            <a:endParaRPr lang="fi-FI" sz="1400" b="1" dirty="0" smtClean="0">
              <a:solidFill>
                <a:schemeClr val="tx1"/>
              </a:solidFill>
              <a:latin typeface="+mj-lt"/>
            </a:endParaRPr>
          </a:p>
          <a:p>
            <a:pPr algn="ctr"/>
            <a:r>
              <a:rPr lang="fi-FI" sz="1400" b="1" dirty="0" smtClean="0">
                <a:solidFill>
                  <a:schemeClr val="tx1"/>
                </a:solidFill>
                <a:latin typeface="+mj-lt"/>
              </a:rPr>
              <a:t>Keadilan, kesejahteraan, </a:t>
            </a:r>
          </a:p>
          <a:p>
            <a:pPr algn="ctr"/>
            <a:r>
              <a:rPr lang="fi-FI" sz="1400" b="1" dirty="0" smtClean="0">
                <a:solidFill>
                  <a:schemeClr val="tx1"/>
                </a:solidFill>
                <a:latin typeface="+mj-lt"/>
              </a:rPr>
              <a:t>kesetaraan,  hak ekososbud,  </a:t>
            </a:r>
          </a:p>
          <a:p>
            <a:pPr algn="ctr"/>
            <a:r>
              <a:rPr lang="fi-FI" sz="1400" b="1" dirty="0" smtClean="0">
                <a:solidFill>
                  <a:schemeClr val="tx1"/>
                </a:solidFill>
                <a:latin typeface="+mj-lt"/>
              </a:rPr>
              <a:t>hak ekologi. </a:t>
            </a:r>
          </a:p>
          <a:p>
            <a:pPr algn="ctr"/>
            <a:endParaRPr lang="fi-FI" sz="1400" b="1" dirty="0" smtClean="0">
              <a:solidFill>
                <a:schemeClr val="tx1"/>
              </a:solidFill>
              <a:latin typeface="+mj-lt"/>
            </a:endParaRPr>
          </a:p>
          <a:p>
            <a:pPr algn="ctr"/>
            <a:r>
              <a:rPr lang="fi-FI" sz="1400" b="1" dirty="0" smtClean="0">
                <a:solidFill>
                  <a:schemeClr val="tx1"/>
                </a:solidFill>
                <a:latin typeface="+mj-lt"/>
              </a:rPr>
              <a:t>Koperasi Maritim </a:t>
            </a:r>
          </a:p>
          <a:p>
            <a:pPr algn="ctr"/>
            <a:r>
              <a:rPr lang="fi-FI" sz="1400" dirty="0" smtClean="0">
                <a:solidFill>
                  <a:schemeClr val="tx1"/>
                </a:solidFill>
                <a:latin typeface="+mj-lt"/>
              </a:rPr>
              <a:t>(Nelayan, Rumput Laut, Garam, Tambak, Mangrove, Wisata Bahari, Pelayaran Rakyat, Pembuatan Kapal Nelayan)</a:t>
            </a:r>
          </a:p>
          <a:p>
            <a:pPr algn="just"/>
            <a:endParaRPr lang="en-US" sz="1400" dirty="0">
              <a:latin typeface="+mj-lt"/>
            </a:endParaRPr>
          </a:p>
        </p:txBody>
      </p:sp>
      <p:sp>
        <p:nvSpPr>
          <p:cNvPr id="8" name="Down Arrow 7"/>
          <p:cNvSpPr/>
          <p:nvPr/>
        </p:nvSpPr>
        <p:spPr>
          <a:xfrm flipH="1">
            <a:off x="1447798" y="3886200"/>
            <a:ext cx="381001"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2743200" y="5713412"/>
            <a:ext cx="3581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886200" y="1218406"/>
            <a:ext cx="990600" cy="381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latin typeface="+mj-lt"/>
            </a:endParaRPr>
          </a:p>
          <a:p>
            <a:pPr algn="ctr"/>
            <a:r>
              <a:rPr lang="en-US" sz="1600" b="1" dirty="0" err="1" smtClean="0">
                <a:latin typeface="+mj-lt"/>
              </a:rPr>
              <a:t>Pancasila</a:t>
            </a:r>
            <a:endParaRPr lang="en-US" sz="1600" b="1" dirty="0" smtClean="0">
              <a:latin typeface="+mj-lt"/>
            </a:endParaRPr>
          </a:p>
          <a:p>
            <a:pPr algn="ctr"/>
            <a:endParaRPr lang="en-US" sz="1400" dirty="0">
              <a:latin typeface="+mj-lt"/>
            </a:endParaRPr>
          </a:p>
        </p:txBody>
      </p:sp>
      <p:sp>
        <p:nvSpPr>
          <p:cNvPr id="27" name="Rectangle 26"/>
          <p:cNvSpPr/>
          <p:nvPr/>
        </p:nvSpPr>
        <p:spPr>
          <a:xfrm>
            <a:off x="3886200" y="1675606"/>
            <a:ext cx="990600" cy="4572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latin typeface="+mj-lt"/>
            </a:endParaRPr>
          </a:p>
          <a:p>
            <a:pPr algn="ctr"/>
            <a:r>
              <a:rPr lang="en-US" sz="1400" b="1" dirty="0" smtClean="0">
                <a:latin typeface="+mj-lt"/>
              </a:rPr>
              <a:t>UUD 1945</a:t>
            </a:r>
          </a:p>
          <a:p>
            <a:pPr algn="ctr"/>
            <a:r>
              <a:rPr lang="en-US" sz="1400" b="1" dirty="0" err="1" smtClean="0">
                <a:latin typeface="+mj-lt"/>
              </a:rPr>
              <a:t>Pasal</a:t>
            </a:r>
            <a:r>
              <a:rPr lang="en-US" sz="1400" b="1" dirty="0" smtClean="0">
                <a:latin typeface="+mj-lt"/>
              </a:rPr>
              <a:t> 33</a:t>
            </a:r>
          </a:p>
          <a:p>
            <a:pPr algn="ctr"/>
            <a:endParaRPr lang="en-US" sz="1400" dirty="0">
              <a:latin typeface="+mj-lt"/>
            </a:endParaRPr>
          </a:p>
        </p:txBody>
      </p:sp>
      <p:sp>
        <p:nvSpPr>
          <p:cNvPr id="28" name="Down Arrow 27"/>
          <p:cNvSpPr/>
          <p:nvPr/>
        </p:nvSpPr>
        <p:spPr>
          <a:xfrm flipH="1">
            <a:off x="7543800" y="3962400"/>
            <a:ext cx="381001"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p:nvPr/>
        </p:nvCxnSpPr>
        <p:spPr>
          <a:xfrm rot="10800000">
            <a:off x="1524000" y="1674017"/>
            <a:ext cx="2286000" cy="1588"/>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0800000">
            <a:off x="4953000" y="1675606"/>
            <a:ext cx="2286000" cy="1588"/>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1257697" y="1942703"/>
            <a:ext cx="533400" cy="794"/>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a:off x="7010797" y="1903809"/>
            <a:ext cx="457994" cy="1588"/>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4191397" y="2438003"/>
            <a:ext cx="457200" cy="794"/>
          </a:xfrm>
          <a:prstGeom prst="line">
            <a:avLst/>
          </a:prstGeom>
          <a:ln w="47625">
            <a:prstDash val="sysDash"/>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600200" y="838200"/>
            <a:ext cx="5257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latin typeface="+mj-lt"/>
            </a:endParaRPr>
          </a:p>
          <a:p>
            <a:pPr algn="ctr"/>
            <a:r>
              <a:rPr lang="en-US" sz="1600" b="1" dirty="0" smtClean="0">
                <a:solidFill>
                  <a:schemeClr val="tx1"/>
                </a:solidFill>
                <a:latin typeface="+mj-lt"/>
              </a:rPr>
              <a:t>Pembangunan </a:t>
            </a:r>
            <a:r>
              <a:rPr lang="en-US" sz="1600" b="1" dirty="0" err="1" smtClean="0">
                <a:solidFill>
                  <a:schemeClr val="tx1"/>
                </a:solidFill>
                <a:latin typeface="+mj-lt"/>
              </a:rPr>
              <a:t>Poros</a:t>
            </a:r>
            <a:r>
              <a:rPr lang="en-US" sz="1600" b="1" dirty="0" smtClean="0">
                <a:solidFill>
                  <a:schemeClr val="tx1"/>
                </a:solidFill>
                <a:latin typeface="+mj-lt"/>
              </a:rPr>
              <a:t> </a:t>
            </a:r>
            <a:r>
              <a:rPr lang="en-US" sz="1600" b="1" dirty="0" err="1" smtClean="0">
                <a:solidFill>
                  <a:schemeClr val="tx1"/>
                </a:solidFill>
                <a:latin typeface="+mj-lt"/>
              </a:rPr>
              <a:t>Maritim</a:t>
            </a:r>
            <a:r>
              <a:rPr lang="en-US" sz="1600" b="1" dirty="0" smtClean="0">
                <a:solidFill>
                  <a:schemeClr val="tx1"/>
                </a:solidFill>
                <a:latin typeface="+mj-lt"/>
              </a:rPr>
              <a:t> </a:t>
            </a:r>
            <a:r>
              <a:rPr lang="en-US" sz="1600" b="1" dirty="0" err="1" smtClean="0">
                <a:solidFill>
                  <a:schemeClr val="tx1"/>
                </a:solidFill>
                <a:latin typeface="+mj-lt"/>
              </a:rPr>
              <a:t>Berbasis</a:t>
            </a:r>
            <a:r>
              <a:rPr lang="en-US" sz="1600" b="1" dirty="0" smtClean="0">
                <a:solidFill>
                  <a:schemeClr val="tx1"/>
                </a:solidFill>
                <a:latin typeface="+mj-lt"/>
              </a:rPr>
              <a:t>  </a:t>
            </a:r>
            <a:r>
              <a:rPr lang="en-US" sz="1600" b="1" dirty="0" err="1" smtClean="0">
                <a:solidFill>
                  <a:schemeClr val="tx1"/>
                </a:solidFill>
                <a:latin typeface="+mj-lt"/>
              </a:rPr>
              <a:t>Koperasi</a:t>
            </a:r>
            <a:r>
              <a:rPr lang="en-US" sz="1600" b="1" dirty="0" smtClean="0">
                <a:solidFill>
                  <a:schemeClr val="tx1"/>
                </a:solidFill>
                <a:latin typeface="+mj-lt"/>
              </a:rPr>
              <a:t> </a:t>
            </a:r>
            <a:r>
              <a:rPr lang="en-US" sz="1600" b="1" dirty="0" err="1" smtClean="0">
                <a:solidFill>
                  <a:schemeClr val="tx1"/>
                </a:solidFill>
                <a:latin typeface="+mj-lt"/>
              </a:rPr>
              <a:t>Maritim</a:t>
            </a:r>
            <a:endParaRPr lang="en-US" sz="1600" b="1" dirty="0" smtClean="0">
              <a:solidFill>
                <a:schemeClr val="tx1"/>
              </a:solidFill>
              <a:latin typeface="+mj-lt"/>
            </a:endParaRPr>
          </a:p>
          <a:p>
            <a:pPr algn="ctr"/>
            <a:endParaRPr lang="en-US" sz="1400" dirty="0">
              <a:latin typeface="+mj-lt"/>
            </a:endParaRPr>
          </a:p>
        </p:txBody>
      </p:sp>
      <p:cxnSp>
        <p:nvCxnSpPr>
          <p:cNvPr id="19" name="Straight Connector 18"/>
          <p:cNvCxnSpPr/>
          <p:nvPr/>
        </p:nvCxnSpPr>
        <p:spPr>
          <a:xfrm>
            <a:off x="2743200" y="3962400"/>
            <a:ext cx="3429000" cy="1588"/>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fontScale="92500" lnSpcReduction="10000"/>
          </a:bodyPr>
          <a:lstStyle/>
          <a:p>
            <a:pPr marL="0" indent="0" algn="ctr">
              <a:buNone/>
            </a:pPr>
            <a:r>
              <a:rPr lang="en-US" sz="2400" b="1" dirty="0" smtClean="0">
                <a:solidFill>
                  <a:srgbClr val="00B0F0"/>
                </a:solidFill>
              </a:rPr>
              <a:t>MEMBANGUN INDONESIA DARI PINGGIRAN, DESIGN PROGRAM KOPERASI BERBASIS KEPULAUAN DAN PESISIR</a:t>
            </a:r>
          </a:p>
          <a:p>
            <a:pPr marL="0" indent="0" algn="ctr">
              <a:buNone/>
            </a:pPr>
            <a:r>
              <a:rPr lang="en-US" sz="2400" b="1" dirty="0" err="1" smtClean="0">
                <a:solidFill>
                  <a:srgbClr val="00B0F0"/>
                </a:solidFill>
              </a:rPr>
              <a:t>Oleh</a:t>
            </a:r>
            <a:r>
              <a:rPr lang="en-US" sz="2400" b="1" dirty="0" smtClean="0">
                <a:solidFill>
                  <a:srgbClr val="00B0F0"/>
                </a:solidFill>
              </a:rPr>
              <a:t>: H.A.M </a:t>
            </a:r>
            <a:r>
              <a:rPr lang="en-US" sz="2400" b="1" dirty="0" err="1" smtClean="0">
                <a:solidFill>
                  <a:srgbClr val="00B0F0"/>
                </a:solidFill>
              </a:rPr>
              <a:t>Nurdin</a:t>
            </a:r>
            <a:r>
              <a:rPr lang="en-US" sz="2400" b="1" dirty="0" smtClean="0">
                <a:solidFill>
                  <a:srgbClr val="00B0F0"/>
                </a:solidFill>
              </a:rPr>
              <a:t> </a:t>
            </a:r>
            <a:r>
              <a:rPr lang="en-US" sz="2400" b="1" dirty="0" err="1" smtClean="0">
                <a:solidFill>
                  <a:srgbClr val="00B0F0"/>
                </a:solidFill>
              </a:rPr>
              <a:t>Halid</a:t>
            </a:r>
            <a:endParaRPr lang="en-US" sz="2400" b="1" dirty="0" smtClean="0">
              <a:solidFill>
                <a:srgbClr val="00B0F0"/>
              </a:solidFill>
            </a:endParaRPr>
          </a:p>
          <a:p>
            <a:pPr marL="0" indent="0">
              <a:buNone/>
            </a:pPr>
            <a:endParaRPr lang="en-US" sz="2400" b="1" dirty="0" smtClean="0">
              <a:solidFill>
                <a:srgbClr val="00B050"/>
              </a:solidFill>
            </a:endParaRPr>
          </a:p>
          <a:p>
            <a:pPr marL="0" indent="0">
              <a:buNone/>
            </a:pPr>
            <a:r>
              <a:rPr lang="en-US" sz="1600" b="1" dirty="0" err="1" smtClean="0"/>
              <a:t>Makalah</a:t>
            </a:r>
            <a:r>
              <a:rPr lang="en-US" sz="1600" b="1" dirty="0" smtClean="0"/>
              <a:t> </a:t>
            </a:r>
            <a:r>
              <a:rPr lang="en-US" sz="1600" b="1" dirty="0" err="1" smtClean="0"/>
              <a:t>dipresentasikan</a:t>
            </a:r>
            <a:r>
              <a:rPr lang="en-US" sz="1600" b="1" dirty="0" smtClean="0"/>
              <a:t> </a:t>
            </a:r>
            <a:r>
              <a:rPr lang="en-US" sz="1600" b="1" dirty="0" err="1" smtClean="0"/>
              <a:t>dalam</a:t>
            </a:r>
            <a:r>
              <a:rPr lang="en-US" sz="1600" b="1" dirty="0" smtClean="0"/>
              <a:t>: </a:t>
            </a:r>
          </a:p>
          <a:p>
            <a:pPr marL="346075" indent="-346075"/>
            <a:r>
              <a:rPr lang="en-US" sz="1600" b="1" dirty="0" err="1" smtClean="0"/>
              <a:t>Kongres</a:t>
            </a:r>
            <a:r>
              <a:rPr lang="en-US" sz="1600" b="1" dirty="0" smtClean="0"/>
              <a:t> </a:t>
            </a:r>
            <a:r>
              <a:rPr lang="en-US" sz="1600" b="1" dirty="0" err="1" smtClean="0"/>
              <a:t>Nasional</a:t>
            </a:r>
            <a:r>
              <a:rPr lang="en-US" sz="1600" b="1" dirty="0" smtClean="0"/>
              <a:t> </a:t>
            </a:r>
            <a:r>
              <a:rPr lang="en-US" sz="1600" b="1" dirty="0" err="1" smtClean="0"/>
              <a:t>Maritim</a:t>
            </a:r>
            <a:r>
              <a:rPr lang="en-US" sz="1600" b="1" dirty="0" smtClean="0"/>
              <a:t> (KONASMI)</a:t>
            </a:r>
          </a:p>
          <a:p>
            <a:pPr marL="346075" indent="0">
              <a:buNone/>
            </a:pPr>
            <a:r>
              <a:rPr lang="en-US" sz="1600" b="1" dirty="0" err="1" smtClean="0"/>
              <a:t>Tema</a:t>
            </a:r>
            <a:r>
              <a:rPr lang="en-US" sz="1600" b="1" dirty="0" smtClean="0"/>
              <a:t>: </a:t>
            </a:r>
            <a:r>
              <a:rPr lang="en-US" sz="1600" b="1" dirty="0" err="1" smtClean="0"/>
              <a:t>Komitmen</a:t>
            </a:r>
            <a:r>
              <a:rPr lang="en-US" sz="1600" b="1" dirty="0" smtClean="0"/>
              <a:t> </a:t>
            </a:r>
            <a:r>
              <a:rPr lang="en-US" sz="1600" b="1" dirty="0" err="1" smtClean="0"/>
              <a:t>Pemerintah</a:t>
            </a:r>
            <a:r>
              <a:rPr lang="en-US" sz="1600" b="1" dirty="0" smtClean="0"/>
              <a:t> </a:t>
            </a:r>
            <a:r>
              <a:rPr lang="en-US" sz="1600" b="1" dirty="0" err="1" smtClean="0"/>
              <a:t>Menuju</a:t>
            </a:r>
            <a:r>
              <a:rPr lang="en-US" sz="1600" b="1" dirty="0" smtClean="0"/>
              <a:t> Indonesia </a:t>
            </a:r>
            <a:r>
              <a:rPr lang="en-US" sz="1600" b="1" dirty="0" err="1" smtClean="0"/>
              <a:t>Poros</a:t>
            </a:r>
            <a:r>
              <a:rPr lang="en-US" sz="1600" b="1" dirty="0" smtClean="0"/>
              <a:t> Indian Ocean Rim Association (IORA)</a:t>
            </a:r>
          </a:p>
          <a:p>
            <a:pPr marL="346075" indent="-346075"/>
            <a:r>
              <a:rPr lang="en-US" sz="1600" b="1" dirty="0" smtClean="0"/>
              <a:t>22 </a:t>
            </a:r>
            <a:r>
              <a:rPr lang="en-US" sz="1600" b="1" dirty="0" err="1" smtClean="0"/>
              <a:t>Tahun</a:t>
            </a:r>
            <a:r>
              <a:rPr lang="en-US" sz="1600" b="1" dirty="0" smtClean="0"/>
              <a:t> </a:t>
            </a:r>
            <a:r>
              <a:rPr lang="en-US" sz="1600" b="1" dirty="0" err="1" smtClean="0"/>
              <a:t>Hari</a:t>
            </a:r>
            <a:r>
              <a:rPr lang="en-US" sz="1600" b="1" dirty="0" smtClean="0"/>
              <a:t> </a:t>
            </a:r>
            <a:r>
              <a:rPr lang="en-US" sz="1600" b="1" dirty="0" err="1" smtClean="0"/>
              <a:t>Kebangkitan</a:t>
            </a:r>
            <a:r>
              <a:rPr lang="en-US" sz="1600" b="1" dirty="0" smtClean="0"/>
              <a:t> </a:t>
            </a:r>
            <a:r>
              <a:rPr lang="en-US" sz="1600" b="1" dirty="0" err="1" smtClean="0"/>
              <a:t>Teknologi</a:t>
            </a:r>
            <a:r>
              <a:rPr lang="en-US" sz="1600" b="1" dirty="0" smtClean="0"/>
              <a:t> </a:t>
            </a:r>
            <a:r>
              <a:rPr lang="en-US" sz="1600" b="1" dirty="0" err="1" smtClean="0"/>
              <a:t>Nasional</a:t>
            </a:r>
            <a:r>
              <a:rPr lang="en-US" sz="1600" b="1" dirty="0" smtClean="0"/>
              <a:t> </a:t>
            </a:r>
          </a:p>
          <a:p>
            <a:pPr marL="346075" indent="0">
              <a:buNone/>
            </a:pPr>
            <a:r>
              <a:rPr lang="en-US" sz="1600" b="1" dirty="0" err="1" smtClean="0"/>
              <a:t>Tema</a:t>
            </a:r>
            <a:r>
              <a:rPr lang="en-US" sz="1600" b="1" dirty="0" smtClean="0"/>
              <a:t>: Pembangunan </a:t>
            </a:r>
            <a:r>
              <a:rPr lang="en-US" sz="1600" b="1" dirty="0" err="1" smtClean="0"/>
              <a:t>Maritim</a:t>
            </a:r>
            <a:r>
              <a:rPr lang="en-US" sz="1600" b="1" dirty="0" smtClean="0"/>
              <a:t> berbasis </a:t>
            </a:r>
            <a:r>
              <a:rPr lang="en-US" sz="1600" b="1" dirty="0" err="1" smtClean="0"/>
              <a:t>pengetahuan</a:t>
            </a:r>
            <a:r>
              <a:rPr lang="en-US" sz="1600" b="1" dirty="0" smtClean="0"/>
              <a:t> </a:t>
            </a:r>
          </a:p>
          <a:p>
            <a:pPr marL="346075" indent="-346075"/>
            <a:r>
              <a:rPr lang="en-US" sz="1600" b="1" dirty="0" err="1" smtClean="0"/>
              <a:t>Deklarasi</a:t>
            </a:r>
            <a:r>
              <a:rPr lang="en-US" sz="1600" b="1" dirty="0" smtClean="0"/>
              <a:t> dan </a:t>
            </a:r>
            <a:r>
              <a:rPr lang="en-US" sz="1600" b="1" dirty="0" err="1" smtClean="0"/>
              <a:t>Pelantikan</a:t>
            </a:r>
            <a:r>
              <a:rPr lang="en-US" sz="1600" b="1" dirty="0" smtClean="0"/>
              <a:t> </a:t>
            </a:r>
            <a:r>
              <a:rPr lang="en-US" sz="1600" b="1" dirty="0" err="1" smtClean="0"/>
              <a:t>Pengurus</a:t>
            </a:r>
            <a:r>
              <a:rPr lang="en-US" sz="1600" b="1" dirty="0" smtClean="0"/>
              <a:t> </a:t>
            </a:r>
            <a:r>
              <a:rPr lang="en-US" sz="1600" b="1" dirty="0" err="1" smtClean="0"/>
              <a:t>Asosiasi</a:t>
            </a:r>
            <a:r>
              <a:rPr lang="en-US" sz="1600" b="1" dirty="0" smtClean="0"/>
              <a:t> </a:t>
            </a:r>
            <a:r>
              <a:rPr lang="en-US" sz="1600" b="1" dirty="0" err="1" smtClean="0"/>
              <a:t>Pemerintah</a:t>
            </a:r>
            <a:r>
              <a:rPr lang="en-US" sz="1600" b="1" dirty="0" smtClean="0"/>
              <a:t> </a:t>
            </a:r>
            <a:r>
              <a:rPr lang="en-US" sz="1600" b="1" dirty="0" err="1" smtClean="0"/>
              <a:t>daerah</a:t>
            </a:r>
            <a:r>
              <a:rPr lang="en-US" sz="1600" b="1" dirty="0" smtClean="0"/>
              <a:t> </a:t>
            </a:r>
            <a:r>
              <a:rPr lang="en-US" sz="1600" b="1" dirty="0" err="1" smtClean="0"/>
              <a:t>kepulauan</a:t>
            </a:r>
            <a:r>
              <a:rPr lang="en-US" sz="1600" b="1" dirty="0" smtClean="0"/>
              <a:t> dan </a:t>
            </a:r>
            <a:r>
              <a:rPr lang="en-US" sz="1600" b="1" dirty="0" err="1" smtClean="0"/>
              <a:t>pesisir</a:t>
            </a:r>
            <a:r>
              <a:rPr lang="en-US" sz="1600" b="1" dirty="0" smtClean="0"/>
              <a:t> </a:t>
            </a:r>
            <a:r>
              <a:rPr lang="en-US" sz="1600" b="1" dirty="0" err="1" smtClean="0"/>
              <a:t>seluruh</a:t>
            </a:r>
            <a:r>
              <a:rPr lang="en-US" sz="1600" b="1" dirty="0" smtClean="0"/>
              <a:t> Indonesia (ASPEKSINDO)</a:t>
            </a:r>
          </a:p>
          <a:p>
            <a:pPr marL="0" indent="0">
              <a:buNone/>
            </a:pPr>
            <a:endParaRPr lang="en-US" sz="1600" b="1" dirty="0" smtClean="0"/>
          </a:p>
          <a:p>
            <a:pPr marL="0" indent="0">
              <a:buNone/>
            </a:pPr>
            <a:r>
              <a:rPr lang="en-US" sz="1600" b="1" dirty="0" err="1" smtClean="0"/>
              <a:t>Penyelenggara</a:t>
            </a:r>
            <a:r>
              <a:rPr lang="en-US" sz="1600" b="1" dirty="0" smtClean="0"/>
              <a:t>; </a:t>
            </a:r>
            <a:r>
              <a:rPr lang="en-US" sz="1600" b="1" dirty="0" err="1" smtClean="0"/>
              <a:t>Dewan</a:t>
            </a:r>
            <a:r>
              <a:rPr lang="en-US" sz="1600" b="1" dirty="0" smtClean="0"/>
              <a:t> </a:t>
            </a:r>
            <a:r>
              <a:rPr lang="en-US" sz="1600" b="1" dirty="0" err="1" smtClean="0"/>
              <a:t>Pengurus</a:t>
            </a:r>
            <a:r>
              <a:rPr lang="en-US" sz="1600" b="1" dirty="0" smtClean="0"/>
              <a:t> </a:t>
            </a:r>
            <a:r>
              <a:rPr lang="en-US" sz="1600" b="1" dirty="0" err="1" smtClean="0"/>
              <a:t>Pusat</a:t>
            </a:r>
            <a:r>
              <a:rPr lang="en-US" sz="1600" b="1" dirty="0" smtClean="0"/>
              <a:t> </a:t>
            </a:r>
            <a:r>
              <a:rPr lang="en-US" sz="1600" b="1" dirty="0" err="1" smtClean="0"/>
              <a:t>Himpunan</a:t>
            </a:r>
            <a:r>
              <a:rPr lang="en-US" sz="1600" b="1" dirty="0" smtClean="0"/>
              <a:t> </a:t>
            </a:r>
            <a:r>
              <a:rPr lang="en-US" sz="1600" b="1" dirty="0" err="1" smtClean="0"/>
              <a:t>Mahasiswa</a:t>
            </a:r>
            <a:r>
              <a:rPr lang="en-US" sz="1600" b="1" dirty="0" smtClean="0"/>
              <a:t> </a:t>
            </a:r>
            <a:r>
              <a:rPr lang="en-US" sz="1600" b="1" dirty="0" err="1" smtClean="0"/>
              <a:t>Pascasarjana</a:t>
            </a:r>
            <a:r>
              <a:rPr lang="en-US" sz="1600" b="1" dirty="0" smtClean="0"/>
              <a:t> Indonesia (DPP HMPI) </a:t>
            </a:r>
          </a:p>
          <a:p>
            <a:pPr marL="0" indent="0">
              <a:buNone/>
            </a:pPr>
            <a:endParaRPr lang="en-US" sz="1600" b="1" dirty="0" smtClean="0"/>
          </a:p>
          <a:p>
            <a:pPr marL="0" indent="0" algn="r">
              <a:buNone/>
            </a:pPr>
            <a:r>
              <a:rPr lang="en-US" sz="1600" b="1" dirty="0" smtClean="0"/>
              <a:t>Makassar, 9-11 </a:t>
            </a:r>
            <a:r>
              <a:rPr lang="en-US" sz="1600" b="1" dirty="0" err="1" smtClean="0"/>
              <a:t>Agustus</a:t>
            </a:r>
            <a:r>
              <a:rPr lang="en-US" sz="1600" b="1" dirty="0" smtClean="0"/>
              <a:t> 2017 </a:t>
            </a:r>
          </a:p>
          <a:p>
            <a:pPr marL="0" indent="0">
              <a:buNone/>
            </a:pPr>
            <a:endParaRPr lang="en-US" sz="1600" dirty="0">
              <a:solidFill>
                <a:srgbClr val="00B05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56488"/>
          </a:xfrm>
        </p:spPr>
        <p:txBody>
          <a:bodyPr>
            <a:normAutofit/>
          </a:bodyPr>
          <a:lstStyle/>
          <a:p>
            <a:pPr algn="ctr"/>
            <a:r>
              <a:rPr lang="en-US" sz="2400" b="1" dirty="0" smtClean="0"/>
              <a:t>BAGIAN DUA</a:t>
            </a:r>
            <a:r>
              <a:rPr lang="en-US" sz="2400" dirty="0" smtClean="0"/>
              <a:t/>
            </a:r>
            <a:br>
              <a:rPr lang="en-US" sz="2400" dirty="0" smtClean="0"/>
            </a:br>
            <a:r>
              <a:rPr lang="en-US" sz="2400" b="1" dirty="0" smtClean="0"/>
              <a:t>MEMBANGUN INDONESIA DARI PINGGIRAN MELALUI KOPERASI</a:t>
            </a:r>
            <a:endParaRPr lang="en-US" sz="2400" dirty="0"/>
          </a:p>
        </p:txBody>
      </p:sp>
      <p:sp>
        <p:nvSpPr>
          <p:cNvPr id="3" name="Content Placeholder 2"/>
          <p:cNvSpPr>
            <a:spLocks noGrp="1"/>
          </p:cNvSpPr>
          <p:nvPr>
            <p:ph idx="1"/>
          </p:nvPr>
        </p:nvSpPr>
        <p:spPr>
          <a:xfrm>
            <a:off x="457200" y="1935480"/>
            <a:ext cx="8229600" cy="4541520"/>
          </a:xfrm>
        </p:spPr>
        <p:txBody>
          <a:bodyPr>
            <a:noAutofit/>
          </a:bodyPr>
          <a:lstStyle/>
          <a:p>
            <a:pPr lvl="0">
              <a:buNone/>
            </a:pPr>
            <a:r>
              <a:rPr lang="en-US" sz="2400" b="1" dirty="0" smtClean="0">
                <a:latin typeface="+mj-lt"/>
              </a:rPr>
              <a:t>A. MEMBANGUN DARI PINGGIRAN</a:t>
            </a:r>
          </a:p>
          <a:p>
            <a:pPr lvl="1">
              <a:buNone/>
            </a:pPr>
            <a:endParaRPr lang="en-US" sz="1800" dirty="0" smtClean="0">
              <a:latin typeface="+mj-lt"/>
            </a:endParaRPr>
          </a:p>
          <a:p>
            <a:pPr lvl="1">
              <a:buNone/>
            </a:pPr>
            <a:r>
              <a:rPr lang="en-US" sz="1800" dirty="0" err="1" smtClean="0">
                <a:latin typeface="+mj-lt"/>
              </a:rPr>
              <a:t>Bunyi</a:t>
            </a:r>
            <a:r>
              <a:rPr lang="en-US" sz="1800" dirty="0" smtClean="0">
                <a:latin typeface="+mj-lt"/>
              </a:rPr>
              <a:t> </a:t>
            </a:r>
            <a:r>
              <a:rPr lang="en-US" sz="1800" dirty="0" err="1" smtClean="0">
                <a:latin typeface="+mj-lt"/>
              </a:rPr>
              <a:t>Nawacita</a:t>
            </a:r>
            <a:r>
              <a:rPr lang="en-US" sz="1800" dirty="0" smtClean="0">
                <a:latin typeface="+mj-lt"/>
              </a:rPr>
              <a:t> </a:t>
            </a:r>
            <a:r>
              <a:rPr lang="en-US" sz="1800" dirty="0" err="1" smtClean="0">
                <a:latin typeface="+mj-lt"/>
              </a:rPr>
              <a:t>ketiga</a:t>
            </a:r>
            <a:r>
              <a:rPr lang="en-US" sz="1800" dirty="0" smtClean="0">
                <a:latin typeface="+mj-lt"/>
              </a:rPr>
              <a:t>: </a:t>
            </a:r>
          </a:p>
          <a:p>
            <a:pPr lvl="1">
              <a:buNone/>
            </a:pPr>
            <a:r>
              <a:rPr lang="en-US" sz="1800" b="1" i="1" dirty="0" smtClean="0">
                <a:latin typeface="+mj-lt"/>
              </a:rPr>
              <a:t>“</a:t>
            </a:r>
            <a:r>
              <a:rPr lang="en-US" sz="1800" b="1" i="1" dirty="0" err="1" smtClean="0">
                <a:latin typeface="+mj-lt"/>
              </a:rPr>
              <a:t>Membangun</a:t>
            </a:r>
            <a:r>
              <a:rPr lang="en-US" sz="1800" b="1" i="1" dirty="0" smtClean="0">
                <a:latin typeface="+mj-lt"/>
              </a:rPr>
              <a:t> Indonesia </a:t>
            </a:r>
            <a:r>
              <a:rPr lang="en-US" sz="1800" b="1" i="1" dirty="0" err="1" smtClean="0">
                <a:latin typeface="+mj-lt"/>
              </a:rPr>
              <a:t>dari</a:t>
            </a:r>
            <a:r>
              <a:rPr lang="en-US" sz="1800" b="1" i="1" dirty="0" smtClean="0">
                <a:latin typeface="+mj-lt"/>
              </a:rPr>
              <a:t> </a:t>
            </a:r>
            <a:r>
              <a:rPr lang="en-US" sz="1800" b="1" i="1" dirty="0" err="1" smtClean="0">
                <a:latin typeface="+mj-lt"/>
              </a:rPr>
              <a:t>pinggiran</a:t>
            </a:r>
            <a:r>
              <a:rPr lang="en-US" sz="1800" b="1" i="1" dirty="0" smtClean="0">
                <a:latin typeface="+mj-lt"/>
              </a:rPr>
              <a:t> </a:t>
            </a:r>
            <a:r>
              <a:rPr lang="en-US" sz="1800" b="1" i="1" dirty="0" err="1" smtClean="0">
                <a:latin typeface="+mj-lt"/>
              </a:rPr>
              <a:t>dengan</a:t>
            </a:r>
            <a:r>
              <a:rPr lang="en-US" sz="1800" b="1" i="1" dirty="0" smtClean="0">
                <a:latin typeface="+mj-lt"/>
              </a:rPr>
              <a:t> </a:t>
            </a:r>
            <a:r>
              <a:rPr lang="en-US" sz="1800" b="1" i="1" dirty="0" err="1" smtClean="0">
                <a:latin typeface="+mj-lt"/>
              </a:rPr>
              <a:t>memperkuat</a:t>
            </a:r>
            <a:r>
              <a:rPr lang="en-US" sz="1800" b="1" i="1" dirty="0" smtClean="0">
                <a:latin typeface="+mj-lt"/>
              </a:rPr>
              <a:t> </a:t>
            </a:r>
            <a:r>
              <a:rPr lang="en-US" sz="1800" b="1" i="1" dirty="0" err="1" smtClean="0">
                <a:latin typeface="+mj-lt"/>
              </a:rPr>
              <a:t>daerah-daerah</a:t>
            </a:r>
            <a:r>
              <a:rPr lang="en-US" sz="1800" b="1" i="1" dirty="0" smtClean="0">
                <a:latin typeface="+mj-lt"/>
              </a:rPr>
              <a:t> </a:t>
            </a:r>
            <a:r>
              <a:rPr lang="en-US" sz="1800" b="1" i="1" dirty="0" err="1" smtClean="0">
                <a:latin typeface="+mj-lt"/>
              </a:rPr>
              <a:t>dan</a:t>
            </a:r>
            <a:r>
              <a:rPr lang="en-US" sz="1800" b="1" i="1" dirty="0" smtClean="0">
                <a:latin typeface="+mj-lt"/>
              </a:rPr>
              <a:t> </a:t>
            </a:r>
            <a:r>
              <a:rPr lang="en-US" sz="1800" b="1" i="1" dirty="0" err="1" smtClean="0">
                <a:latin typeface="+mj-lt"/>
              </a:rPr>
              <a:t>desa</a:t>
            </a:r>
            <a:r>
              <a:rPr lang="en-US" sz="1800" b="1" i="1" dirty="0" smtClean="0">
                <a:latin typeface="+mj-lt"/>
              </a:rPr>
              <a:t> </a:t>
            </a:r>
            <a:r>
              <a:rPr lang="en-US" sz="1800" b="1" i="1" dirty="0" err="1" smtClean="0">
                <a:latin typeface="+mj-lt"/>
              </a:rPr>
              <a:t>dalam</a:t>
            </a:r>
            <a:r>
              <a:rPr lang="en-US" sz="1800" b="1" i="1" dirty="0" smtClean="0">
                <a:latin typeface="+mj-lt"/>
              </a:rPr>
              <a:t> </a:t>
            </a:r>
            <a:r>
              <a:rPr lang="en-US" sz="1800" b="1" i="1" dirty="0" err="1" smtClean="0">
                <a:latin typeface="+mj-lt"/>
              </a:rPr>
              <a:t>kerangka</a:t>
            </a:r>
            <a:r>
              <a:rPr lang="en-US" sz="1800" b="1" i="1" dirty="0" smtClean="0">
                <a:latin typeface="+mj-lt"/>
              </a:rPr>
              <a:t> </a:t>
            </a:r>
            <a:r>
              <a:rPr lang="en-US" sz="1800" b="1" i="1" dirty="0" err="1" smtClean="0">
                <a:latin typeface="+mj-lt"/>
              </a:rPr>
              <a:t>negara</a:t>
            </a:r>
            <a:r>
              <a:rPr lang="en-US" sz="1800" b="1" i="1" dirty="0" smtClean="0">
                <a:latin typeface="+mj-lt"/>
              </a:rPr>
              <a:t> </a:t>
            </a:r>
            <a:r>
              <a:rPr lang="en-US" sz="1800" b="1" i="1" dirty="0" err="1" smtClean="0">
                <a:latin typeface="+mj-lt"/>
              </a:rPr>
              <a:t>kesatuan</a:t>
            </a:r>
            <a:r>
              <a:rPr lang="en-US" sz="1800" b="1" i="1" dirty="0" smtClean="0">
                <a:latin typeface="+mj-lt"/>
              </a:rPr>
              <a:t>.”</a:t>
            </a:r>
          </a:p>
          <a:p>
            <a:pPr lvl="1"/>
            <a:endParaRPr lang="en-US" sz="1800" dirty="0" smtClean="0">
              <a:latin typeface="+mj-lt"/>
            </a:endParaRPr>
          </a:p>
          <a:p>
            <a:pPr lvl="1">
              <a:buNone/>
            </a:pPr>
            <a:r>
              <a:rPr lang="en-US" sz="1800" dirty="0" err="1" smtClean="0">
                <a:latin typeface="+mj-lt"/>
              </a:rPr>
              <a:t>Strategi</a:t>
            </a:r>
            <a:r>
              <a:rPr lang="en-US" sz="1800" dirty="0" smtClean="0">
                <a:latin typeface="+mj-lt"/>
              </a:rPr>
              <a:t> ‘</a:t>
            </a:r>
            <a:r>
              <a:rPr lang="en-US" sz="1800" dirty="0" err="1" smtClean="0">
                <a:latin typeface="+mj-lt"/>
              </a:rPr>
              <a:t>Membangun</a:t>
            </a:r>
            <a:r>
              <a:rPr lang="en-US" sz="1800" dirty="0" smtClean="0">
                <a:latin typeface="+mj-lt"/>
              </a:rPr>
              <a:t> </a:t>
            </a:r>
            <a:r>
              <a:rPr lang="en-US" sz="1800" dirty="0" err="1" smtClean="0">
                <a:latin typeface="+mj-lt"/>
              </a:rPr>
              <a:t>dari</a:t>
            </a:r>
            <a:r>
              <a:rPr lang="en-US" sz="1800" dirty="0" smtClean="0">
                <a:latin typeface="+mj-lt"/>
              </a:rPr>
              <a:t> </a:t>
            </a:r>
            <a:r>
              <a:rPr lang="en-US" sz="1800" dirty="0" err="1" smtClean="0">
                <a:latin typeface="+mj-lt"/>
              </a:rPr>
              <a:t>Pinggiran</a:t>
            </a:r>
            <a:r>
              <a:rPr lang="en-US" sz="1800" dirty="0" smtClean="0">
                <a:latin typeface="+mj-lt"/>
              </a:rPr>
              <a:t>” </a:t>
            </a:r>
            <a:r>
              <a:rPr lang="en-US" sz="1800" dirty="0" err="1" smtClean="0">
                <a:latin typeface="+mj-lt"/>
              </a:rPr>
              <a:t>sangat</a:t>
            </a:r>
            <a:r>
              <a:rPr lang="en-US" sz="1800" dirty="0" smtClean="0">
                <a:latin typeface="+mj-lt"/>
              </a:rPr>
              <a:t> </a:t>
            </a:r>
            <a:r>
              <a:rPr lang="en-US" sz="1800" dirty="0" err="1" smtClean="0">
                <a:latin typeface="+mj-lt"/>
              </a:rPr>
              <a:t>tepat</a:t>
            </a:r>
            <a:r>
              <a:rPr lang="en-US" sz="1800" dirty="0" smtClean="0">
                <a:latin typeface="+mj-lt"/>
              </a:rPr>
              <a:t> </a:t>
            </a:r>
            <a:r>
              <a:rPr lang="en-US" sz="1800" dirty="0" err="1" smtClean="0">
                <a:latin typeface="+mj-lt"/>
              </a:rPr>
              <a:t>karena</a:t>
            </a:r>
            <a:r>
              <a:rPr lang="en-US" sz="1800" dirty="0" smtClean="0">
                <a:latin typeface="+mj-lt"/>
              </a:rPr>
              <a:t> </a:t>
            </a:r>
            <a:r>
              <a:rPr lang="en-US" sz="1800" dirty="0" err="1" smtClean="0">
                <a:latin typeface="+mj-lt"/>
              </a:rPr>
              <a:t>kemiskinan</a:t>
            </a:r>
            <a:r>
              <a:rPr lang="en-US" sz="1800" dirty="0" smtClean="0">
                <a:latin typeface="+mj-lt"/>
              </a:rPr>
              <a:t> </a:t>
            </a:r>
            <a:r>
              <a:rPr lang="en-US" sz="1800" dirty="0" err="1" smtClean="0">
                <a:latin typeface="+mj-lt"/>
              </a:rPr>
              <a:t>permanen</a:t>
            </a:r>
            <a:r>
              <a:rPr lang="en-US" sz="1800" dirty="0" smtClean="0">
                <a:latin typeface="+mj-lt"/>
              </a:rPr>
              <a:t> </a:t>
            </a:r>
            <a:r>
              <a:rPr lang="en-US" sz="1800" dirty="0" err="1" smtClean="0">
                <a:latin typeface="+mj-lt"/>
              </a:rPr>
              <a:t>ada</a:t>
            </a:r>
            <a:r>
              <a:rPr lang="en-US" sz="1800" dirty="0" smtClean="0">
                <a:latin typeface="+mj-lt"/>
              </a:rPr>
              <a:t> </a:t>
            </a:r>
            <a:r>
              <a:rPr lang="en-US" sz="1800" dirty="0" err="1" smtClean="0">
                <a:latin typeface="+mj-lt"/>
              </a:rPr>
              <a:t>di</a:t>
            </a:r>
            <a:r>
              <a:rPr lang="en-US" sz="1800" dirty="0" smtClean="0">
                <a:latin typeface="+mj-lt"/>
              </a:rPr>
              <a:t> (1) </a:t>
            </a:r>
            <a:r>
              <a:rPr lang="en-US" sz="1800" dirty="0" err="1" smtClean="0">
                <a:latin typeface="+mj-lt"/>
              </a:rPr>
              <a:t>Desa</a:t>
            </a:r>
            <a:r>
              <a:rPr lang="en-US" sz="1800" dirty="0" smtClean="0">
                <a:latin typeface="+mj-lt"/>
              </a:rPr>
              <a:t> (</a:t>
            </a:r>
            <a:r>
              <a:rPr lang="en-US" sz="1800" dirty="0" err="1" smtClean="0">
                <a:latin typeface="+mj-lt"/>
              </a:rPr>
              <a:t>dan</a:t>
            </a:r>
            <a:r>
              <a:rPr lang="en-US" sz="1800" dirty="0" smtClean="0">
                <a:latin typeface="+mj-lt"/>
              </a:rPr>
              <a:t> </a:t>
            </a:r>
            <a:r>
              <a:rPr lang="en-US" sz="1800" dirty="0" err="1" smtClean="0">
                <a:latin typeface="+mj-lt"/>
              </a:rPr>
              <a:t>kampung-kampung</a:t>
            </a:r>
            <a:r>
              <a:rPr lang="en-US" sz="1800" dirty="0" smtClean="0">
                <a:latin typeface="+mj-lt"/>
              </a:rPr>
              <a:t>) </a:t>
            </a:r>
            <a:r>
              <a:rPr lang="en-US" sz="1800" dirty="0" err="1" smtClean="0">
                <a:latin typeface="+mj-lt"/>
              </a:rPr>
              <a:t>terpencil</a:t>
            </a:r>
            <a:r>
              <a:rPr lang="en-US" sz="1800" dirty="0" smtClean="0">
                <a:latin typeface="+mj-lt"/>
              </a:rPr>
              <a:t> </a:t>
            </a:r>
            <a:r>
              <a:rPr lang="en-US" sz="1800" dirty="0" err="1" smtClean="0">
                <a:latin typeface="+mj-lt"/>
              </a:rPr>
              <a:t>di</a:t>
            </a:r>
            <a:r>
              <a:rPr lang="en-US" sz="1800" dirty="0" smtClean="0">
                <a:latin typeface="+mj-lt"/>
              </a:rPr>
              <a:t> </a:t>
            </a:r>
            <a:r>
              <a:rPr lang="en-US" sz="1800" dirty="0" err="1" smtClean="0">
                <a:latin typeface="+mj-lt"/>
              </a:rPr>
              <a:t>pedalaman</a:t>
            </a:r>
            <a:r>
              <a:rPr lang="en-US" sz="1800" dirty="0" smtClean="0">
                <a:latin typeface="+mj-lt"/>
              </a:rPr>
              <a:t>; (2) </a:t>
            </a:r>
            <a:r>
              <a:rPr lang="en-US" sz="1800" dirty="0" err="1" smtClean="0">
                <a:latin typeface="+mj-lt"/>
              </a:rPr>
              <a:t>daerah</a:t>
            </a:r>
            <a:r>
              <a:rPr lang="en-US" sz="1800" dirty="0" smtClean="0">
                <a:latin typeface="+mj-lt"/>
              </a:rPr>
              <a:t> </a:t>
            </a:r>
            <a:r>
              <a:rPr lang="en-US" sz="1800" dirty="0" err="1" smtClean="0">
                <a:latin typeface="+mj-lt"/>
              </a:rPr>
              <a:t>perbatasan</a:t>
            </a:r>
            <a:r>
              <a:rPr lang="en-US" sz="1800" dirty="0" smtClean="0">
                <a:latin typeface="+mj-lt"/>
              </a:rPr>
              <a:t>; </a:t>
            </a:r>
            <a:r>
              <a:rPr lang="en-US" sz="1800" b="1" dirty="0" smtClean="0">
                <a:latin typeface="+mj-lt"/>
              </a:rPr>
              <a:t>(3) </a:t>
            </a:r>
            <a:r>
              <a:rPr lang="en-US" sz="1800" b="1" dirty="0" err="1" smtClean="0">
                <a:latin typeface="+mj-lt"/>
              </a:rPr>
              <a:t>daerah</a:t>
            </a:r>
            <a:r>
              <a:rPr lang="en-US" sz="1800" b="1" dirty="0" smtClean="0">
                <a:latin typeface="+mj-lt"/>
              </a:rPr>
              <a:t> </a:t>
            </a:r>
            <a:r>
              <a:rPr lang="en-US" sz="1800" b="1" dirty="0" err="1" smtClean="0">
                <a:latin typeface="+mj-lt"/>
              </a:rPr>
              <a:t>pesisir</a:t>
            </a:r>
            <a:r>
              <a:rPr lang="en-US" sz="1800" b="1" dirty="0" smtClean="0">
                <a:latin typeface="+mj-lt"/>
              </a:rPr>
              <a:t> </a:t>
            </a:r>
            <a:r>
              <a:rPr lang="en-US" sz="1800" b="1" dirty="0" err="1" smtClean="0">
                <a:latin typeface="+mj-lt"/>
              </a:rPr>
              <a:t>dan</a:t>
            </a:r>
            <a:r>
              <a:rPr lang="en-US" sz="1800" b="1" dirty="0" smtClean="0">
                <a:latin typeface="+mj-lt"/>
              </a:rPr>
              <a:t> </a:t>
            </a:r>
            <a:r>
              <a:rPr lang="en-US" sz="1800" b="1" dirty="0" err="1" smtClean="0">
                <a:latin typeface="+mj-lt"/>
              </a:rPr>
              <a:t>pulau-pulau</a:t>
            </a:r>
            <a:r>
              <a:rPr lang="en-US" sz="1800" b="1" dirty="0" smtClean="0">
                <a:latin typeface="+mj-lt"/>
              </a:rPr>
              <a:t> </a:t>
            </a:r>
            <a:r>
              <a:rPr lang="en-US" sz="1800" b="1" dirty="0" err="1" smtClean="0">
                <a:latin typeface="+mj-lt"/>
              </a:rPr>
              <a:t>kecil</a:t>
            </a:r>
            <a:r>
              <a:rPr lang="en-US" sz="1800" b="1" dirty="0" smtClean="0">
                <a:latin typeface="+mj-lt"/>
              </a:rPr>
              <a:t> </a:t>
            </a:r>
          </a:p>
          <a:p>
            <a:pPr lvl="1">
              <a:buNone/>
            </a:pPr>
            <a:endParaRPr lang="en-US" sz="1800" dirty="0" smtClean="0">
              <a:latin typeface="+mj-lt"/>
            </a:endParaRPr>
          </a:p>
          <a:p>
            <a:pPr lvl="1">
              <a:buNone/>
            </a:pPr>
            <a:r>
              <a:rPr lang="en-US" sz="1800" b="1" dirty="0" err="1" smtClean="0">
                <a:latin typeface="+mj-lt"/>
              </a:rPr>
              <a:t>Caranya</a:t>
            </a:r>
            <a:r>
              <a:rPr lang="en-US" sz="1800" b="1" dirty="0" smtClean="0">
                <a:latin typeface="+mj-lt"/>
              </a:rPr>
              <a:t>:</a:t>
            </a:r>
            <a:r>
              <a:rPr lang="en-US" sz="1800" dirty="0" smtClean="0">
                <a:latin typeface="+mj-lt"/>
              </a:rPr>
              <a:t> (1) </a:t>
            </a:r>
            <a:r>
              <a:rPr lang="en-US" sz="1800" dirty="0" err="1" smtClean="0">
                <a:latin typeface="+mj-lt"/>
              </a:rPr>
              <a:t>membangun</a:t>
            </a:r>
            <a:r>
              <a:rPr lang="en-US" sz="1800" dirty="0" smtClean="0">
                <a:latin typeface="+mj-lt"/>
              </a:rPr>
              <a:t> </a:t>
            </a:r>
            <a:r>
              <a:rPr lang="en-US" sz="1800" dirty="0" err="1" smtClean="0">
                <a:latin typeface="+mj-lt"/>
              </a:rPr>
              <a:t>infrastruktur</a:t>
            </a:r>
            <a:r>
              <a:rPr lang="en-US" sz="1800" dirty="0" smtClean="0">
                <a:latin typeface="+mj-lt"/>
              </a:rPr>
              <a:t> </a:t>
            </a:r>
            <a:r>
              <a:rPr lang="en-US" sz="1800" dirty="0" err="1" smtClean="0">
                <a:latin typeface="+mj-lt"/>
              </a:rPr>
              <a:t>dasar</a:t>
            </a:r>
            <a:r>
              <a:rPr lang="en-US" sz="1800" dirty="0" smtClean="0">
                <a:latin typeface="+mj-lt"/>
              </a:rPr>
              <a:t> </a:t>
            </a:r>
            <a:r>
              <a:rPr lang="en-US" sz="1800" dirty="0" err="1" smtClean="0">
                <a:latin typeface="+mj-lt"/>
              </a:rPr>
              <a:t>dan</a:t>
            </a:r>
            <a:r>
              <a:rPr lang="en-US" sz="1800" dirty="0" smtClean="0">
                <a:latin typeface="+mj-lt"/>
              </a:rPr>
              <a:t> </a:t>
            </a:r>
            <a:r>
              <a:rPr lang="en-US" sz="1800" dirty="0" err="1" smtClean="0">
                <a:latin typeface="+mj-lt"/>
              </a:rPr>
              <a:t>infrastruktur</a:t>
            </a:r>
            <a:r>
              <a:rPr lang="en-US" sz="1800" dirty="0" smtClean="0">
                <a:latin typeface="+mj-lt"/>
              </a:rPr>
              <a:t> </a:t>
            </a:r>
            <a:r>
              <a:rPr lang="en-US" sz="1800" dirty="0" err="1" smtClean="0">
                <a:latin typeface="+mj-lt"/>
              </a:rPr>
              <a:t>penunjang</a:t>
            </a:r>
            <a:r>
              <a:rPr lang="en-US" sz="1800" dirty="0" smtClean="0">
                <a:latin typeface="+mj-lt"/>
              </a:rPr>
              <a:t>; (2) </a:t>
            </a:r>
            <a:r>
              <a:rPr lang="en-US" sz="1800" dirty="0" err="1" smtClean="0">
                <a:latin typeface="+mj-lt"/>
              </a:rPr>
              <a:t>melipatgandakan</a:t>
            </a:r>
            <a:r>
              <a:rPr lang="en-US" sz="1800" dirty="0" smtClean="0">
                <a:latin typeface="+mj-lt"/>
              </a:rPr>
              <a:t> </a:t>
            </a:r>
            <a:r>
              <a:rPr lang="en-US" sz="1800" dirty="0" err="1" smtClean="0">
                <a:latin typeface="+mj-lt"/>
              </a:rPr>
              <a:t>jumlah</a:t>
            </a:r>
            <a:r>
              <a:rPr lang="en-US" sz="1800" dirty="0" smtClean="0">
                <a:latin typeface="+mj-lt"/>
              </a:rPr>
              <a:t> </a:t>
            </a:r>
            <a:r>
              <a:rPr lang="en-US" sz="1800" dirty="0" err="1" smtClean="0">
                <a:latin typeface="+mj-lt"/>
              </a:rPr>
              <a:t>dan</a:t>
            </a:r>
            <a:r>
              <a:rPr lang="en-US" sz="1800" dirty="0" smtClean="0">
                <a:latin typeface="+mj-lt"/>
              </a:rPr>
              <a:t> </a:t>
            </a:r>
            <a:r>
              <a:rPr lang="en-US" sz="1800" dirty="0" err="1" smtClean="0">
                <a:latin typeface="+mj-lt"/>
              </a:rPr>
              <a:t>optimalisasi</a:t>
            </a:r>
            <a:r>
              <a:rPr lang="en-US" sz="1800" dirty="0" smtClean="0">
                <a:latin typeface="+mj-lt"/>
              </a:rPr>
              <a:t> </a:t>
            </a:r>
            <a:r>
              <a:rPr lang="en-US" sz="1800" dirty="0" err="1" smtClean="0">
                <a:latin typeface="+mj-lt"/>
              </a:rPr>
              <a:t>pemanfaatan</a:t>
            </a:r>
            <a:r>
              <a:rPr lang="en-US" sz="1800" dirty="0" smtClean="0">
                <a:latin typeface="+mj-lt"/>
              </a:rPr>
              <a:t> </a:t>
            </a:r>
            <a:r>
              <a:rPr lang="en-US" sz="1800" dirty="0" err="1" smtClean="0">
                <a:latin typeface="+mj-lt"/>
              </a:rPr>
              <a:t>dana</a:t>
            </a:r>
            <a:r>
              <a:rPr lang="en-US" sz="1800" dirty="0" smtClean="0">
                <a:latin typeface="+mj-lt"/>
              </a:rPr>
              <a:t> </a:t>
            </a:r>
            <a:r>
              <a:rPr lang="en-US" sz="1800" dirty="0" err="1" smtClean="0">
                <a:latin typeface="+mj-lt"/>
              </a:rPr>
              <a:t>desa</a:t>
            </a:r>
            <a:r>
              <a:rPr lang="en-US" sz="1800" dirty="0" smtClean="0">
                <a:latin typeface="+mj-lt"/>
              </a:rPr>
              <a:t> </a:t>
            </a:r>
            <a:r>
              <a:rPr lang="en-US" sz="1800" dirty="0" err="1" smtClean="0">
                <a:latin typeface="+mj-lt"/>
              </a:rPr>
              <a:t>untuk</a:t>
            </a:r>
            <a:r>
              <a:rPr lang="en-US" sz="1800" dirty="0" smtClean="0">
                <a:latin typeface="+mj-lt"/>
              </a:rPr>
              <a:t> </a:t>
            </a:r>
            <a:r>
              <a:rPr lang="en-US" sz="1800" dirty="0" err="1" smtClean="0">
                <a:latin typeface="+mj-lt"/>
              </a:rPr>
              <a:t>meningkatkan</a:t>
            </a:r>
            <a:r>
              <a:rPr lang="en-US" sz="1800" dirty="0" smtClean="0">
                <a:latin typeface="+mj-lt"/>
              </a:rPr>
              <a:t> </a:t>
            </a:r>
            <a:r>
              <a:rPr lang="en-US" sz="1800" dirty="0" err="1" smtClean="0">
                <a:latin typeface="+mj-lt"/>
              </a:rPr>
              <a:t>produktivitas</a:t>
            </a:r>
            <a:r>
              <a:rPr lang="en-US" sz="1800" dirty="0" smtClean="0">
                <a:latin typeface="+mj-lt"/>
              </a:rPr>
              <a:t> </a:t>
            </a:r>
            <a:r>
              <a:rPr lang="en-US" sz="1800" dirty="0" err="1" smtClean="0">
                <a:latin typeface="+mj-lt"/>
              </a:rPr>
              <a:t>rakyat</a:t>
            </a:r>
            <a:r>
              <a:rPr lang="en-US" sz="1800" dirty="0" smtClean="0">
                <a:latin typeface="+mj-lt"/>
              </a:rPr>
              <a:t> </a:t>
            </a:r>
            <a:r>
              <a:rPr lang="en-US" sz="1800" dirty="0" err="1" smtClean="0">
                <a:latin typeface="+mj-lt"/>
              </a:rPr>
              <a:t>desa</a:t>
            </a:r>
            <a:r>
              <a:rPr lang="en-US" sz="1800" dirty="0" smtClean="0">
                <a:latin typeface="+mj-lt"/>
              </a:rPr>
              <a:t>.</a:t>
            </a:r>
          </a:p>
          <a:p>
            <a:pPr lvl="1">
              <a:buNone/>
            </a:pPr>
            <a:endParaRPr lang="en-US" sz="1800" dirty="0" smtClean="0">
              <a:latin typeface="+mj-lt"/>
            </a:endParaRPr>
          </a:p>
          <a:p>
            <a:pPr lvl="1">
              <a:buNone/>
            </a:pPr>
            <a:endParaRPr lang="en-US" sz="1800" dirty="0" smtClean="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219201"/>
            <a:ext cx="8229600" cy="5632311"/>
          </a:xfrm>
          <a:prstGeom prst="rect">
            <a:avLst/>
          </a:prstGeom>
        </p:spPr>
        <p:txBody>
          <a:bodyPr wrap="square">
            <a:spAutoFit/>
          </a:bodyPr>
          <a:lstStyle/>
          <a:p>
            <a:pPr marL="457200" lvl="0" indent="-457200">
              <a:buNone/>
            </a:pPr>
            <a:r>
              <a:rPr lang="en-US" sz="2400" b="1" dirty="0" smtClean="0"/>
              <a:t>B. 	MENGAPA KOPERASI?  </a:t>
            </a:r>
          </a:p>
          <a:p>
            <a:pPr lvl="0">
              <a:buNone/>
            </a:pPr>
            <a:r>
              <a:rPr lang="en-US" dirty="0" smtClean="0"/>
              <a:t>    </a:t>
            </a:r>
          </a:p>
          <a:p>
            <a:pPr marL="800100" lvl="0" indent="-342900">
              <a:buNone/>
            </a:pPr>
            <a:r>
              <a:rPr lang="en-US" sz="2400" dirty="0" smtClean="0"/>
              <a:t>1.   </a:t>
            </a:r>
            <a:r>
              <a:rPr lang="en-US" sz="2400" b="1" dirty="0" err="1" smtClean="0"/>
              <a:t>Makro</a:t>
            </a:r>
            <a:r>
              <a:rPr lang="en-US" sz="2400" b="1" dirty="0" smtClean="0"/>
              <a:t>: </a:t>
            </a:r>
          </a:p>
          <a:p>
            <a:pPr marL="1143000" lvl="0" indent="-342900">
              <a:buNone/>
            </a:pPr>
            <a:r>
              <a:rPr lang="en-US" dirty="0" smtClean="0"/>
              <a:t>a. 	</a:t>
            </a:r>
            <a:r>
              <a:rPr lang="en-US" dirty="0" err="1" smtClean="0"/>
              <a:t>Koperasi</a:t>
            </a:r>
            <a:r>
              <a:rPr lang="en-US" dirty="0" smtClean="0"/>
              <a:t>  </a:t>
            </a:r>
            <a:r>
              <a:rPr lang="en-US" dirty="0" err="1" smtClean="0"/>
              <a:t>sebagai</a:t>
            </a:r>
            <a:r>
              <a:rPr lang="en-US" dirty="0" smtClean="0"/>
              <a:t> </a:t>
            </a:r>
            <a:r>
              <a:rPr lang="en-US" dirty="0" err="1" smtClean="0"/>
              <a:t>Pilar</a:t>
            </a:r>
            <a:r>
              <a:rPr lang="en-US" dirty="0" smtClean="0"/>
              <a:t> Negara</a:t>
            </a:r>
          </a:p>
          <a:p>
            <a:pPr marL="1143000" lvl="0" indent="-342900">
              <a:buNone/>
            </a:pPr>
            <a:r>
              <a:rPr lang="en-US" dirty="0" smtClean="0"/>
              <a:t>b. 	ICA: </a:t>
            </a:r>
            <a:r>
              <a:rPr lang="en-US" dirty="0" err="1" smtClean="0"/>
              <a:t>Koperasi</a:t>
            </a:r>
            <a:r>
              <a:rPr lang="en-US" dirty="0" smtClean="0"/>
              <a:t> </a:t>
            </a:r>
            <a:r>
              <a:rPr lang="en-US" dirty="0" err="1" smtClean="0"/>
              <a:t>sebagai</a:t>
            </a:r>
            <a:r>
              <a:rPr lang="en-US" dirty="0" smtClean="0"/>
              <a:t> ‘</a:t>
            </a:r>
            <a:r>
              <a:rPr lang="en-US" dirty="0" err="1" smtClean="0"/>
              <a:t>pemimpin</a:t>
            </a:r>
            <a:r>
              <a:rPr lang="en-US" dirty="0" smtClean="0"/>
              <a:t>’ </a:t>
            </a:r>
            <a:r>
              <a:rPr lang="en-US" dirty="0" err="1" smtClean="0"/>
              <a:t>pembangunan</a:t>
            </a:r>
            <a:r>
              <a:rPr lang="en-US" dirty="0" smtClean="0"/>
              <a:t>  </a:t>
            </a:r>
            <a:r>
              <a:rPr lang="en-US" dirty="0" err="1" smtClean="0"/>
              <a:t>sosial</a:t>
            </a:r>
            <a:r>
              <a:rPr lang="en-US" dirty="0" smtClean="0"/>
              <a:t> </a:t>
            </a:r>
            <a:r>
              <a:rPr lang="en-US" dirty="0" err="1" smtClean="0"/>
              <a:t>ekonomi</a:t>
            </a:r>
            <a:r>
              <a:rPr lang="en-US" dirty="0" smtClean="0"/>
              <a:t> </a:t>
            </a:r>
            <a:r>
              <a:rPr lang="en-US" dirty="0" err="1" smtClean="0"/>
              <a:t>abad</a:t>
            </a:r>
            <a:r>
              <a:rPr lang="en-US" dirty="0" smtClean="0"/>
              <a:t> ke-21.</a:t>
            </a:r>
          </a:p>
          <a:p>
            <a:pPr marL="1143000" lvl="0" indent="-342900">
              <a:buNone/>
            </a:pPr>
            <a:r>
              <a:rPr lang="en-US" dirty="0" smtClean="0"/>
              <a:t>c. 	PBB: </a:t>
            </a:r>
            <a:r>
              <a:rPr lang="en-US" dirty="0" err="1" smtClean="0"/>
              <a:t>Koperasi</a:t>
            </a:r>
            <a:r>
              <a:rPr lang="en-US" dirty="0" smtClean="0"/>
              <a:t> </a:t>
            </a:r>
            <a:r>
              <a:rPr lang="en-US" dirty="0" err="1" smtClean="0"/>
              <a:t>penyeimbang</a:t>
            </a:r>
            <a:r>
              <a:rPr lang="en-US" dirty="0" smtClean="0"/>
              <a:t> </a:t>
            </a:r>
            <a:r>
              <a:rPr lang="en-US" dirty="0" err="1" smtClean="0"/>
              <a:t>kapitalisme</a:t>
            </a:r>
            <a:r>
              <a:rPr lang="en-US" dirty="0" smtClean="0"/>
              <a:t> global.</a:t>
            </a:r>
          </a:p>
          <a:p>
            <a:pPr lvl="0">
              <a:buNone/>
            </a:pPr>
            <a:endParaRPr lang="en-US" dirty="0" smtClean="0"/>
          </a:p>
          <a:p>
            <a:pPr marL="800100" lvl="0" indent="-342900">
              <a:buNone/>
            </a:pPr>
            <a:r>
              <a:rPr lang="en-US" sz="2400" dirty="0" smtClean="0"/>
              <a:t>2. 	</a:t>
            </a:r>
            <a:r>
              <a:rPr lang="en-US" sz="2400" b="1" dirty="0" err="1" smtClean="0"/>
              <a:t>Mikro</a:t>
            </a:r>
            <a:r>
              <a:rPr lang="en-US" sz="2400" b="1" dirty="0" smtClean="0"/>
              <a:t>:</a:t>
            </a:r>
          </a:p>
          <a:p>
            <a:pPr marL="1143000" lvl="0" indent="-342900">
              <a:buNone/>
            </a:pPr>
            <a:r>
              <a:rPr lang="en-US" dirty="0" smtClean="0"/>
              <a:t>a. 	</a:t>
            </a:r>
            <a:r>
              <a:rPr lang="en-US" dirty="0" err="1" smtClean="0"/>
              <a:t>Koperasi</a:t>
            </a:r>
            <a:r>
              <a:rPr lang="en-US" dirty="0" smtClean="0"/>
              <a:t>: </a:t>
            </a:r>
            <a:r>
              <a:rPr lang="en-US" dirty="0" err="1" smtClean="0"/>
              <a:t>organisasi</a:t>
            </a:r>
            <a:r>
              <a:rPr lang="en-US" dirty="0" smtClean="0"/>
              <a:t> </a:t>
            </a:r>
            <a:r>
              <a:rPr lang="en-US" dirty="0" err="1" smtClean="0"/>
              <a:t>sosial</a:t>
            </a:r>
            <a:r>
              <a:rPr lang="en-US" dirty="0" smtClean="0"/>
              <a:t> </a:t>
            </a:r>
            <a:r>
              <a:rPr lang="en-US" dirty="0" err="1" smtClean="0"/>
              <a:t>ekonomi</a:t>
            </a:r>
            <a:r>
              <a:rPr lang="en-US" dirty="0" smtClean="0"/>
              <a:t> </a:t>
            </a:r>
            <a:r>
              <a:rPr lang="en-US" dirty="0" err="1" smtClean="0"/>
              <a:t>rakyat</a:t>
            </a:r>
            <a:r>
              <a:rPr lang="en-US" dirty="0" smtClean="0"/>
              <a:t> yang </a:t>
            </a:r>
            <a:r>
              <a:rPr lang="en-US" dirty="0" err="1" smtClean="0"/>
              <a:t>efektif</a:t>
            </a:r>
            <a:r>
              <a:rPr lang="en-US" dirty="0" smtClean="0"/>
              <a:t> </a:t>
            </a:r>
            <a:r>
              <a:rPr lang="en-US" dirty="0" err="1" smtClean="0"/>
              <a:t>dan</a:t>
            </a:r>
            <a:r>
              <a:rPr lang="en-US" dirty="0" smtClean="0"/>
              <a:t> </a:t>
            </a:r>
            <a:r>
              <a:rPr lang="en-US" dirty="0" err="1" smtClean="0"/>
              <a:t>cocok</a:t>
            </a:r>
            <a:r>
              <a:rPr lang="en-US" dirty="0" smtClean="0"/>
              <a:t> </a:t>
            </a:r>
            <a:r>
              <a:rPr lang="en-US" dirty="0" err="1" smtClean="0"/>
              <a:t>untuk</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daerah</a:t>
            </a:r>
            <a:r>
              <a:rPr lang="en-US" dirty="0" smtClean="0"/>
              <a:t> </a:t>
            </a:r>
            <a:r>
              <a:rPr lang="en-US" dirty="0" err="1" smtClean="0"/>
              <a:t>pesisir</a:t>
            </a:r>
            <a:r>
              <a:rPr lang="en-US" dirty="0" smtClean="0"/>
              <a:t> </a:t>
            </a:r>
            <a:r>
              <a:rPr lang="en-US" dirty="0" err="1" smtClean="0"/>
              <a:t>dan</a:t>
            </a:r>
            <a:r>
              <a:rPr lang="en-US" dirty="0" smtClean="0"/>
              <a:t> </a:t>
            </a:r>
            <a:r>
              <a:rPr lang="en-US" dirty="0" err="1" smtClean="0"/>
              <a:t>pulau-pulau</a:t>
            </a:r>
            <a:r>
              <a:rPr lang="en-US" dirty="0" smtClean="0"/>
              <a:t> </a:t>
            </a:r>
            <a:r>
              <a:rPr lang="en-US" dirty="0" err="1" smtClean="0"/>
              <a:t>kecil</a:t>
            </a:r>
            <a:r>
              <a:rPr lang="en-US" dirty="0" smtClean="0"/>
              <a:t>, yang </a:t>
            </a:r>
            <a:r>
              <a:rPr lang="en-US" dirty="0" err="1" smtClean="0"/>
              <a:t>mayoritas</a:t>
            </a:r>
            <a:r>
              <a:rPr lang="en-US" dirty="0" smtClean="0"/>
              <a:t> </a:t>
            </a:r>
            <a:r>
              <a:rPr lang="en-US" dirty="0" err="1" smtClean="0"/>
              <a:t>berpendidikan</a:t>
            </a:r>
            <a:r>
              <a:rPr lang="en-US" dirty="0" smtClean="0"/>
              <a:t>  </a:t>
            </a:r>
            <a:r>
              <a:rPr lang="en-US" dirty="0" err="1" smtClean="0"/>
              <a:t>rendah</a:t>
            </a:r>
            <a:r>
              <a:rPr lang="en-US" dirty="0" smtClean="0"/>
              <a:t> </a:t>
            </a:r>
            <a:r>
              <a:rPr lang="en-US" dirty="0" err="1" smtClean="0"/>
              <a:t>namun</a:t>
            </a:r>
            <a:r>
              <a:rPr lang="en-US" dirty="0" smtClean="0"/>
              <a:t> </a:t>
            </a:r>
            <a:r>
              <a:rPr lang="en-US" dirty="0" err="1" smtClean="0"/>
              <a:t>masih</a:t>
            </a:r>
            <a:r>
              <a:rPr lang="en-US" dirty="0" smtClean="0"/>
              <a:t> </a:t>
            </a:r>
            <a:r>
              <a:rPr lang="en-US" dirty="0" err="1" smtClean="0"/>
              <a:t>kental</a:t>
            </a:r>
            <a:r>
              <a:rPr lang="en-US" dirty="0" smtClean="0"/>
              <a:t> </a:t>
            </a:r>
            <a:r>
              <a:rPr lang="en-US" dirty="0" err="1" smtClean="0"/>
              <a:t>budaya</a:t>
            </a:r>
            <a:r>
              <a:rPr lang="en-US" dirty="0" smtClean="0"/>
              <a:t> </a:t>
            </a:r>
            <a:r>
              <a:rPr lang="en-US" dirty="0" err="1" smtClean="0"/>
              <a:t>gotong-royong</a:t>
            </a:r>
            <a:r>
              <a:rPr lang="en-US" dirty="0" smtClean="0"/>
              <a:t>.</a:t>
            </a:r>
          </a:p>
          <a:p>
            <a:pPr marL="1143000" lvl="0" indent="-342900">
              <a:buNone/>
            </a:pPr>
            <a:endParaRPr lang="en-US" dirty="0" smtClean="0"/>
          </a:p>
          <a:p>
            <a:pPr marL="1143000" lvl="0" indent="-342900">
              <a:buNone/>
            </a:pPr>
            <a:r>
              <a:rPr lang="en-US" dirty="0" smtClean="0"/>
              <a:t>b. 	</a:t>
            </a:r>
            <a:r>
              <a:rPr lang="en-US" dirty="0" err="1" smtClean="0"/>
              <a:t>Koperasi</a:t>
            </a:r>
            <a:r>
              <a:rPr lang="en-US" dirty="0" smtClean="0"/>
              <a:t>: </a:t>
            </a:r>
            <a:r>
              <a:rPr lang="en-US" dirty="0" err="1" smtClean="0"/>
              <a:t>menjamin</a:t>
            </a:r>
            <a:r>
              <a:rPr lang="en-US" dirty="0" smtClean="0"/>
              <a:t> </a:t>
            </a:r>
            <a:r>
              <a:rPr lang="en-US" dirty="0" err="1" smtClean="0"/>
              <a:t>keadilan</a:t>
            </a:r>
            <a:r>
              <a:rPr lang="en-US" dirty="0" smtClean="0"/>
              <a:t>, </a:t>
            </a:r>
            <a:r>
              <a:rPr lang="en-US" dirty="0" err="1" smtClean="0"/>
              <a:t>transparansi</a:t>
            </a:r>
            <a:r>
              <a:rPr lang="en-US" dirty="0" smtClean="0"/>
              <a:t>, </a:t>
            </a:r>
            <a:r>
              <a:rPr lang="en-US" dirty="0" err="1" smtClean="0"/>
              <a:t>dan</a:t>
            </a:r>
            <a:r>
              <a:rPr lang="en-US" dirty="0" smtClean="0"/>
              <a:t> </a:t>
            </a:r>
            <a:r>
              <a:rPr lang="en-US" dirty="0" err="1" smtClean="0"/>
              <a:t>kesejahteraan</a:t>
            </a:r>
            <a:r>
              <a:rPr lang="en-US" dirty="0" smtClean="0"/>
              <a:t> </a:t>
            </a:r>
            <a:r>
              <a:rPr lang="en-US" dirty="0" err="1" smtClean="0"/>
              <a:t>bersama</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koperasi</a:t>
            </a:r>
            <a:r>
              <a:rPr lang="en-US" dirty="0" smtClean="0"/>
              <a:t> </a:t>
            </a:r>
            <a:r>
              <a:rPr lang="en-US" dirty="0" err="1" smtClean="0"/>
              <a:t>didirikan</a:t>
            </a:r>
            <a:r>
              <a:rPr lang="en-US" dirty="0" smtClean="0"/>
              <a:t> </a:t>
            </a:r>
            <a:r>
              <a:rPr lang="en-US" dirty="0" err="1" smtClean="0"/>
              <a:t>oleh</a:t>
            </a:r>
            <a:r>
              <a:rPr lang="en-US" dirty="0" smtClean="0"/>
              <a:t>  </a:t>
            </a:r>
            <a:r>
              <a:rPr lang="en-US" dirty="0" err="1" smtClean="0"/>
              <a:t>anggota</a:t>
            </a:r>
            <a:r>
              <a:rPr lang="en-US" dirty="0" smtClean="0"/>
              <a:t>, </a:t>
            </a:r>
            <a:r>
              <a:rPr lang="en-US" dirty="0" err="1" smtClean="0"/>
              <a:t>dikembangkan</a:t>
            </a:r>
            <a:r>
              <a:rPr lang="en-US" dirty="0" smtClean="0"/>
              <a:t> </a:t>
            </a:r>
            <a:r>
              <a:rPr lang="en-US" dirty="0" err="1" smtClean="0"/>
              <a:t>dan</a:t>
            </a:r>
            <a:r>
              <a:rPr lang="en-US" dirty="0" smtClean="0"/>
              <a:t> </a:t>
            </a:r>
            <a:r>
              <a:rPr lang="en-US" dirty="0" err="1" smtClean="0"/>
              <a:t>diperuntukan</a:t>
            </a:r>
            <a:r>
              <a:rPr lang="en-US" dirty="0" smtClean="0"/>
              <a:t> </a:t>
            </a:r>
            <a:r>
              <a:rPr lang="en-US" dirty="0" err="1" smtClean="0"/>
              <a:t>bagi</a:t>
            </a:r>
            <a:r>
              <a:rPr lang="en-US" dirty="0" smtClean="0"/>
              <a:t> </a:t>
            </a:r>
            <a:r>
              <a:rPr lang="en-US" dirty="0" err="1" smtClean="0"/>
              <a:t>anggota</a:t>
            </a:r>
            <a:r>
              <a:rPr lang="en-US" dirty="0" smtClean="0"/>
              <a:t>.</a:t>
            </a:r>
          </a:p>
          <a:p>
            <a:pPr lvl="0">
              <a:buNone/>
            </a:pPr>
            <a:r>
              <a:rPr lang="en-US" dirty="0" smtClean="0"/>
              <a:t>   	</a:t>
            </a:r>
          </a:p>
          <a:p>
            <a:pPr lvl="2"/>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267200"/>
          </a:xfrm>
        </p:spPr>
        <p:txBody>
          <a:bodyPr>
            <a:noAutofit/>
          </a:bodyPr>
          <a:lstStyle/>
          <a:p>
            <a:pPr lvl="0" algn="just">
              <a:buNone/>
            </a:pPr>
            <a:r>
              <a:rPr lang="en-US" sz="1600" dirty="0" smtClean="0">
                <a:latin typeface="+mj-lt"/>
              </a:rPr>
              <a:t>	</a:t>
            </a:r>
            <a:r>
              <a:rPr lang="en-US" sz="1600" b="1" dirty="0" err="1" smtClean="0">
                <a:latin typeface="+mj-lt"/>
              </a:rPr>
              <a:t>Konsepsi</a:t>
            </a:r>
            <a:r>
              <a:rPr lang="en-US" sz="1600" b="1" dirty="0" smtClean="0">
                <a:latin typeface="+mj-lt"/>
              </a:rPr>
              <a:t> Visi 2045 Koperasi Pilar Negara</a:t>
            </a:r>
          </a:p>
          <a:p>
            <a:pPr algn="just"/>
            <a:r>
              <a:rPr lang="en-US" sz="1600" dirty="0" err="1" smtClean="0">
                <a:latin typeface="+mj-lt"/>
              </a:rPr>
              <a:t>Visi</a:t>
            </a:r>
            <a:r>
              <a:rPr lang="en-US" sz="1600" dirty="0" smtClean="0">
                <a:latin typeface="+mj-lt"/>
              </a:rPr>
              <a:t> 2045 </a:t>
            </a:r>
            <a:r>
              <a:rPr lang="en-US" sz="1600" dirty="0" err="1" smtClean="0">
                <a:latin typeface="+mj-lt"/>
              </a:rPr>
              <a:t>Koperasi</a:t>
            </a:r>
            <a:r>
              <a:rPr lang="en-US" sz="1600" dirty="0" smtClean="0">
                <a:latin typeface="+mj-lt"/>
              </a:rPr>
              <a:t> </a:t>
            </a:r>
            <a:r>
              <a:rPr lang="en-US" sz="1600" dirty="0" err="1" smtClean="0">
                <a:latin typeface="+mj-lt"/>
              </a:rPr>
              <a:t>Pilar</a:t>
            </a:r>
            <a:r>
              <a:rPr lang="en-US" sz="1600" dirty="0" smtClean="0">
                <a:latin typeface="+mj-lt"/>
              </a:rPr>
              <a:t> Negara:</a:t>
            </a:r>
          </a:p>
          <a:p>
            <a:pPr algn="just">
              <a:buNone/>
            </a:pPr>
            <a:r>
              <a:rPr lang="en-US" sz="1600" dirty="0" smtClean="0">
                <a:latin typeface="+mj-lt"/>
              </a:rPr>
              <a:t> </a:t>
            </a:r>
            <a:r>
              <a:rPr lang="en-US" sz="1600" b="1" i="1" dirty="0" smtClean="0">
                <a:latin typeface="+mj-lt"/>
              </a:rPr>
              <a:t>	</a:t>
            </a:r>
            <a:r>
              <a:rPr lang="en-US" sz="1600" b="1" i="1" dirty="0" err="1" smtClean="0">
                <a:latin typeface="+mj-lt"/>
              </a:rPr>
              <a:t>Terbangunnya</a:t>
            </a:r>
            <a:r>
              <a:rPr lang="en-US" sz="1600" b="1" i="1" dirty="0" smtClean="0">
                <a:latin typeface="+mj-lt"/>
              </a:rPr>
              <a:t> </a:t>
            </a:r>
            <a:r>
              <a:rPr lang="en-US" sz="1600" b="1" i="1" dirty="0" err="1" smtClean="0">
                <a:latin typeface="+mj-lt"/>
              </a:rPr>
              <a:t>karakter</a:t>
            </a:r>
            <a:r>
              <a:rPr lang="en-US" sz="1600" b="1" i="1" dirty="0" smtClean="0">
                <a:latin typeface="+mj-lt"/>
              </a:rPr>
              <a:t> </a:t>
            </a:r>
            <a:r>
              <a:rPr lang="en-US" sz="1600" b="1" i="1" dirty="0" err="1" smtClean="0">
                <a:latin typeface="+mj-lt"/>
              </a:rPr>
              <a:t>dan</a:t>
            </a:r>
            <a:r>
              <a:rPr lang="en-US" sz="1600" b="1" i="1" dirty="0" smtClean="0">
                <a:latin typeface="+mj-lt"/>
              </a:rPr>
              <a:t> </a:t>
            </a:r>
            <a:r>
              <a:rPr lang="en-US" sz="1600" b="1" i="1" dirty="0" err="1" smtClean="0">
                <a:latin typeface="+mj-lt"/>
              </a:rPr>
              <a:t>jatidiri</a:t>
            </a:r>
            <a:r>
              <a:rPr lang="en-US" sz="1600" b="1" i="1" dirty="0" smtClean="0">
                <a:latin typeface="+mj-lt"/>
              </a:rPr>
              <a:t> </a:t>
            </a:r>
            <a:r>
              <a:rPr lang="en-US" sz="1600" b="1" i="1" dirty="0" err="1" smtClean="0">
                <a:latin typeface="+mj-lt"/>
              </a:rPr>
              <a:t>bangsa</a:t>
            </a:r>
            <a:r>
              <a:rPr lang="en-US" sz="1600" b="1" i="1" dirty="0" smtClean="0">
                <a:latin typeface="+mj-lt"/>
              </a:rPr>
              <a:t> </a:t>
            </a:r>
            <a:r>
              <a:rPr lang="en-US" sz="1600" b="1" i="1" dirty="0" err="1" smtClean="0">
                <a:latin typeface="+mj-lt"/>
              </a:rPr>
              <a:t>dan</a:t>
            </a:r>
            <a:r>
              <a:rPr lang="en-US" sz="1600" b="1" i="1" dirty="0" smtClean="0">
                <a:latin typeface="+mj-lt"/>
              </a:rPr>
              <a:t> </a:t>
            </a:r>
            <a:r>
              <a:rPr lang="en-US" sz="1600" b="1" i="1" dirty="0" err="1" smtClean="0">
                <a:latin typeface="+mj-lt"/>
              </a:rPr>
              <a:t>terwujutnya</a:t>
            </a:r>
            <a:r>
              <a:rPr lang="en-US" sz="1600" b="1" i="1" dirty="0" smtClean="0">
                <a:latin typeface="+mj-lt"/>
              </a:rPr>
              <a:t> </a:t>
            </a:r>
            <a:r>
              <a:rPr lang="en-US" sz="1600" b="1" i="1" dirty="0" err="1" smtClean="0">
                <a:latin typeface="+mj-lt"/>
              </a:rPr>
              <a:t>negara</a:t>
            </a:r>
            <a:r>
              <a:rPr lang="en-US" sz="1600" b="1" i="1" dirty="0" smtClean="0">
                <a:latin typeface="+mj-lt"/>
              </a:rPr>
              <a:t> </a:t>
            </a:r>
            <a:r>
              <a:rPr lang="en-US" sz="1600" b="1" i="1" dirty="0" err="1" smtClean="0">
                <a:latin typeface="+mj-lt"/>
              </a:rPr>
              <a:t>kesejahteraan</a:t>
            </a:r>
            <a:r>
              <a:rPr lang="en-US" sz="1600" b="1" i="1" dirty="0" smtClean="0">
                <a:latin typeface="+mj-lt"/>
              </a:rPr>
              <a:t> </a:t>
            </a:r>
            <a:r>
              <a:rPr lang="en-US" sz="1600" b="1" i="1" dirty="0" err="1" smtClean="0">
                <a:latin typeface="+mj-lt"/>
              </a:rPr>
              <a:t>serta</a:t>
            </a:r>
            <a:r>
              <a:rPr lang="en-US" sz="1600" b="1" i="1" dirty="0" smtClean="0">
                <a:latin typeface="+mj-lt"/>
              </a:rPr>
              <a:t> </a:t>
            </a:r>
            <a:r>
              <a:rPr lang="en-US" sz="1600" b="1" i="1" dirty="0" err="1" smtClean="0">
                <a:latin typeface="+mj-lt"/>
              </a:rPr>
              <a:t>lestarinya</a:t>
            </a:r>
            <a:r>
              <a:rPr lang="en-US" sz="1600" b="1" i="1" dirty="0" smtClean="0">
                <a:latin typeface="+mj-lt"/>
              </a:rPr>
              <a:t> </a:t>
            </a:r>
            <a:r>
              <a:rPr lang="en-US" sz="1600" b="1" i="1" dirty="0" err="1" smtClean="0">
                <a:latin typeface="+mj-lt"/>
              </a:rPr>
              <a:t>ekosistem</a:t>
            </a:r>
            <a:r>
              <a:rPr lang="en-US" sz="1600" b="1" i="1" dirty="0" smtClean="0">
                <a:latin typeface="+mj-lt"/>
              </a:rPr>
              <a:t> </a:t>
            </a:r>
            <a:r>
              <a:rPr lang="en-US" sz="1600" b="1" i="1" dirty="0" err="1" smtClean="0">
                <a:latin typeface="+mj-lt"/>
              </a:rPr>
              <a:t>negara</a:t>
            </a:r>
            <a:r>
              <a:rPr lang="en-US" sz="1600" b="1" i="1" dirty="0" smtClean="0">
                <a:latin typeface="+mj-lt"/>
              </a:rPr>
              <a:t> </a:t>
            </a:r>
            <a:r>
              <a:rPr lang="en-US" sz="1600" b="1" i="1" dirty="0" err="1" smtClean="0">
                <a:latin typeface="+mj-lt"/>
              </a:rPr>
              <a:t>berbasis</a:t>
            </a:r>
            <a:r>
              <a:rPr lang="en-US" sz="1600" b="1" i="1" dirty="0" smtClean="0">
                <a:latin typeface="+mj-lt"/>
              </a:rPr>
              <a:t> </a:t>
            </a:r>
            <a:r>
              <a:rPr lang="en-US" sz="1600" b="1" i="1" dirty="0" err="1" smtClean="0">
                <a:latin typeface="+mj-lt"/>
              </a:rPr>
              <a:t>budaya</a:t>
            </a:r>
            <a:r>
              <a:rPr lang="en-US" sz="1600" b="1" i="1" dirty="0" smtClean="0">
                <a:latin typeface="+mj-lt"/>
              </a:rPr>
              <a:t> </a:t>
            </a:r>
            <a:r>
              <a:rPr lang="en-US" sz="1600" b="1" i="1" dirty="0" err="1" smtClean="0">
                <a:latin typeface="+mj-lt"/>
              </a:rPr>
              <a:t>gotong-royong</a:t>
            </a:r>
            <a:r>
              <a:rPr lang="en-US" sz="1600" b="1" i="1" dirty="0" smtClean="0">
                <a:latin typeface="+mj-lt"/>
              </a:rPr>
              <a:t> </a:t>
            </a:r>
            <a:r>
              <a:rPr lang="en-US" sz="1600" b="1" i="1" dirty="0" err="1" smtClean="0">
                <a:latin typeface="+mj-lt"/>
              </a:rPr>
              <a:t>dan</a:t>
            </a:r>
            <a:r>
              <a:rPr lang="en-US" sz="1600" b="1" i="1" dirty="0" smtClean="0">
                <a:latin typeface="+mj-lt"/>
              </a:rPr>
              <a:t> </a:t>
            </a:r>
            <a:r>
              <a:rPr lang="en-US" sz="1600" b="1" i="1" dirty="0" err="1" smtClean="0">
                <a:latin typeface="+mj-lt"/>
              </a:rPr>
              <a:t>nilai-nilai</a:t>
            </a:r>
            <a:r>
              <a:rPr lang="en-US" sz="1600" b="1" i="1" dirty="0" smtClean="0">
                <a:latin typeface="+mj-lt"/>
              </a:rPr>
              <a:t> </a:t>
            </a:r>
            <a:r>
              <a:rPr lang="en-US" sz="1600" b="1" i="1" dirty="0" err="1" smtClean="0">
                <a:latin typeface="+mj-lt"/>
              </a:rPr>
              <a:t>koperasi</a:t>
            </a:r>
            <a:r>
              <a:rPr lang="en-US" sz="1600" b="1" i="1" dirty="0" smtClean="0">
                <a:latin typeface="+mj-lt"/>
              </a:rPr>
              <a:t>.</a:t>
            </a:r>
            <a:endParaRPr lang="en-US" sz="1600" dirty="0" smtClean="0">
              <a:latin typeface="+mj-lt"/>
            </a:endParaRPr>
          </a:p>
          <a:p>
            <a:pPr algn="just">
              <a:buNone/>
            </a:pPr>
            <a:r>
              <a:rPr lang="en-US" sz="1600" dirty="0" smtClean="0">
                <a:latin typeface="+mj-lt"/>
              </a:rPr>
              <a:t> </a:t>
            </a:r>
          </a:p>
          <a:p>
            <a:pPr algn="just"/>
            <a:r>
              <a:rPr lang="en-US" sz="1600" dirty="0" err="1" smtClean="0">
                <a:latin typeface="+mj-lt"/>
              </a:rPr>
              <a:t>Visi</a:t>
            </a:r>
            <a:r>
              <a:rPr lang="en-US" sz="1600" dirty="0" smtClean="0">
                <a:latin typeface="+mj-lt"/>
              </a:rPr>
              <a:t> 2045 </a:t>
            </a:r>
            <a:r>
              <a:rPr lang="en-US" sz="1600" dirty="0" err="1" smtClean="0">
                <a:latin typeface="+mj-lt"/>
              </a:rPr>
              <a:t>Koperasi</a:t>
            </a:r>
            <a:r>
              <a:rPr lang="en-US" sz="1600" dirty="0" smtClean="0">
                <a:latin typeface="+mj-lt"/>
              </a:rPr>
              <a:t> </a:t>
            </a:r>
            <a:r>
              <a:rPr lang="en-US" sz="1600" dirty="0" err="1" smtClean="0">
                <a:latin typeface="+mj-lt"/>
              </a:rPr>
              <a:t>Pilar</a:t>
            </a:r>
            <a:r>
              <a:rPr lang="en-US" sz="1600" dirty="0" smtClean="0">
                <a:latin typeface="+mj-lt"/>
              </a:rPr>
              <a:t> Negara </a:t>
            </a:r>
            <a:r>
              <a:rPr lang="en-US" sz="1600" dirty="0" err="1" smtClean="0">
                <a:latin typeface="+mj-lt"/>
              </a:rPr>
              <a:t>merupakan</a:t>
            </a:r>
            <a:r>
              <a:rPr lang="en-US" sz="1600" dirty="0" smtClean="0">
                <a:latin typeface="+mj-lt"/>
              </a:rPr>
              <a:t> </a:t>
            </a:r>
            <a:r>
              <a:rPr lang="en-US" sz="1600" dirty="0" err="1" smtClean="0">
                <a:latin typeface="+mj-lt"/>
              </a:rPr>
              <a:t>dasar</a:t>
            </a:r>
            <a:r>
              <a:rPr lang="en-US" sz="1600" dirty="0" smtClean="0">
                <a:latin typeface="+mj-lt"/>
              </a:rPr>
              <a:t> </a:t>
            </a:r>
            <a:r>
              <a:rPr lang="en-US" sz="1600" dirty="0" err="1" smtClean="0">
                <a:latin typeface="+mj-lt"/>
              </a:rPr>
              <a:t>dan</a:t>
            </a:r>
            <a:r>
              <a:rPr lang="en-US" sz="1600" dirty="0" smtClean="0">
                <a:latin typeface="+mj-lt"/>
              </a:rPr>
              <a:t> </a:t>
            </a:r>
            <a:r>
              <a:rPr lang="en-US" sz="1600" dirty="0" err="1" smtClean="0">
                <a:latin typeface="+mj-lt"/>
              </a:rPr>
              <a:t>arah</a:t>
            </a:r>
            <a:r>
              <a:rPr lang="en-US" sz="1600" dirty="0" smtClean="0">
                <a:latin typeface="+mj-lt"/>
              </a:rPr>
              <a:t> </a:t>
            </a:r>
            <a:r>
              <a:rPr lang="en-US" sz="1600" dirty="0" err="1" smtClean="0">
                <a:latin typeface="+mj-lt"/>
              </a:rPr>
              <a:t>strategi</a:t>
            </a:r>
            <a:r>
              <a:rPr lang="en-US" sz="1600" dirty="0" smtClean="0">
                <a:latin typeface="+mj-lt"/>
              </a:rPr>
              <a:t>, </a:t>
            </a:r>
            <a:r>
              <a:rPr lang="en-US" sz="1600" dirty="0" err="1" smtClean="0">
                <a:latin typeface="+mj-lt"/>
              </a:rPr>
              <a:t>kebijakan</a:t>
            </a:r>
            <a:r>
              <a:rPr lang="en-US" sz="1600" dirty="0" smtClean="0">
                <a:latin typeface="+mj-lt"/>
              </a:rPr>
              <a:t> </a:t>
            </a:r>
            <a:r>
              <a:rPr lang="en-US" sz="1600" dirty="0" err="1" smtClean="0">
                <a:latin typeface="+mj-lt"/>
              </a:rPr>
              <a:t>dan</a:t>
            </a:r>
            <a:r>
              <a:rPr lang="en-US" sz="1600" dirty="0" smtClean="0">
                <a:latin typeface="+mj-lt"/>
              </a:rPr>
              <a:t> program </a:t>
            </a:r>
            <a:r>
              <a:rPr lang="en-US" sz="1600" dirty="0" err="1" smtClean="0">
                <a:latin typeface="+mj-lt"/>
              </a:rPr>
              <a:t>pembangunan</a:t>
            </a:r>
            <a:r>
              <a:rPr lang="en-US" sz="1600" dirty="0" smtClean="0">
                <a:latin typeface="+mj-lt"/>
              </a:rPr>
              <a:t> </a:t>
            </a:r>
            <a:r>
              <a:rPr lang="en-US" sz="1600" dirty="0" err="1" smtClean="0">
                <a:latin typeface="+mj-lt"/>
              </a:rPr>
              <a:t>perkoperasian</a:t>
            </a:r>
            <a:r>
              <a:rPr lang="en-US" sz="1600" dirty="0" smtClean="0">
                <a:latin typeface="+mj-lt"/>
              </a:rPr>
              <a:t> </a:t>
            </a:r>
            <a:r>
              <a:rPr lang="en-US" sz="1600" dirty="0" err="1" smtClean="0">
                <a:latin typeface="+mj-lt"/>
              </a:rPr>
              <a:t>di</a:t>
            </a:r>
            <a:r>
              <a:rPr lang="en-US" sz="1600" dirty="0" smtClean="0">
                <a:latin typeface="+mj-lt"/>
              </a:rPr>
              <a:t> Indonesia </a:t>
            </a:r>
            <a:r>
              <a:rPr lang="en-US" sz="1600" dirty="0" err="1" smtClean="0">
                <a:latin typeface="+mj-lt"/>
              </a:rPr>
              <a:t>periode</a:t>
            </a:r>
            <a:r>
              <a:rPr lang="en-US" sz="1600" dirty="0" smtClean="0">
                <a:latin typeface="+mj-lt"/>
              </a:rPr>
              <a:t> 2015-2045, yang </a:t>
            </a:r>
            <a:r>
              <a:rPr lang="en-US" sz="1600" dirty="0" err="1" smtClean="0">
                <a:latin typeface="+mj-lt"/>
              </a:rPr>
              <a:t>diselaraskan</a:t>
            </a:r>
            <a:r>
              <a:rPr lang="en-US" sz="1600" dirty="0" smtClean="0">
                <a:latin typeface="+mj-lt"/>
              </a:rPr>
              <a:t> </a:t>
            </a:r>
            <a:r>
              <a:rPr lang="en-US" sz="1600" dirty="0" err="1" smtClean="0">
                <a:latin typeface="+mj-lt"/>
              </a:rPr>
              <a:t>dengan</a:t>
            </a:r>
            <a:r>
              <a:rPr lang="en-US" sz="1600" dirty="0" smtClean="0">
                <a:latin typeface="+mj-lt"/>
              </a:rPr>
              <a:t> </a:t>
            </a:r>
            <a:r>
              <a:rPr lang="en-US" sz="1600" dirty="0" err="1" smtClean="0">
                <a:latin typeface="+mj-lt"/>
              </a:rPr>
              <a:t>dinamika</a:t>
            </a:r>
            <a:r>
              <a:rPr lang="en-US" sz="1600" dirty="0" smtClean="0">
                <a:latin typeface="+mj-lt"/>
              </a:rPr>
              <a:t> </a:t>
            </a:r>
            <a:r>
              <a:rPr lang="en-US" sz="1600" dirty="0" err="1" smtClean="0">
                <a:latin typeface="+mj-lt"/>
              </a:rPr>
              <a:t>sosial-ekonomi-budaya</a:t>
            </a:r>
            <a:r>
              <a:rPr lang="en-US" sz="1600" dirty="0" smtClean="0">
                <a:latin typeface="+mj-lt"/>
              </a:rPr>
              <a:t> </a:t>
            </a:r>
            <a:r>
              <a:rPr lang="en-US" sz="1600" dirty="0" err="1" smtClean="0">
                <a:latin typeface="+mj-lt"/>
              </a:rPr>
              <a:t>lingkup</a:t>
            </a:r>
            <a:r>
              <a:rPr lang="en-US" sz="1600" dirty="0" smtClean="0">
                <a:latin typeface="+mj-lt"/>
              </a:rPr>
              <a:t> </a:t>
            </a:r>
            <a:r>
              <a:rPr lang="en-US" sz="1600" dirty="0" err="1" smtClean="0">
                <a:latin typeface="+mj-lt"/>
              </a:rPr>
              <a:t>nasional</a:t>
            </a:r>
            <a:r>
              <a:rPr lang="en-US" sz="1600" dirty="0" smtClean="0">
                <a:latin typeface="+mj-lt"/>
              </a:rPr>
              <a:t>, regional, </a:t>
            </a:r>
            <a:r>
              <a:rPr lang="en-US" sz="1600" dirty="0" err="1" smtClean="0">
                <a:latin typeface="+mj-lt"/>
              </a:rPr>
              <a:t>dan</a:t>
            </a:r>
            <a:r>
              <a:rPr lang="en-US" sz="1600" dirty="0" smtClean="0">
                <a:latin typeface="+mj-lt"/>
              </a:rPr>
              <a:t> global </a:t>
            </a:r>
            <a:r>
              <a:rPr lang="en-US" sz="1600" dirty="0" err="1" smtClean="0">
                <a:latin typeface="+mj-lt"/>
              </a:rPr>
              <a:t>untuk</a:t>
            </a:r>
            <a:r>
              <a:rPr lang="en-US" sz="1600" dirty="0" smtClean="0">
                <a:latin typeface="+mj-lt"/>
              </a:rPr>
              <a:t> </a:t>
            </a:r>
            <a:r>
              <a:rPr lang="en-US" sz="1600" dirty="0" err="1" smtClean="0">
                <a:latin typeface="+mj-lt"/>
              </a:rPr>
              <a:t>meraih</a:t>
            </a:r>
            <a:r>
              <a:rPr lang="en-US" sz="1600" dirty="0" smtClean="0">
                <a:latin typeface="+mj-lt"/>
              </a:rPr>
              <a:t> </a:t>
            </a:r>
            <a:r>
              <a:rPr lang="en-US" sz="1600" dirty="0" err="1" smtClean="0">
                <a:latin typeface="+mj-lt"/>
              </a:rPr>
              <a:t>cita-cita</a:t>
            </a:r>
            <a:r>
              <a:rPr lang="en-US" sz="1600" dirty="0" smtClean="0">
                <a:latin typeface="+mj-lt"/>
              </a:rPr>
              <a:t> </a:t>
            </a:r>
            <a:r>
              <a:rPr lang="en-US" sz="1600" dirty="0" err="1" smtClean="0">
                <a:latin typeface="+mj-lt"/>
              </a:rPr>
              <a:t>kesejahteraan</a:t>
            </a:r>
            <a:r>
              <a:rPr lang="en-US" sz="1600" dirty="0" smtClean="0">
                <a:latin typeface="+mj-lt"/>
              </a:rPr>
              <a:t> </a:t>
            </a:r>
            <a:r>
              <a:rPr lang="en-US" sz="1600" dirty="0" err="1" smtClean="0">
                <a:latin typeface="+mj-lt"/>
              </a:rPr>
              <a:t>rakyat</a:t>
            </a:r>
            <a:r>
              <a:rPr lang="en-US" sz="1600" dirty="0" smtClean="0">
                <a:latin typeface="+mj-lt"/>
              </a:rPr>
              <a:t> </a:t>
            </a:r>
            <a:r>
              <a:rPr lang="en-US" sz="1600" dirty="0" err="1" smtClean="0">
                <a:latin typeface="+mj-lt"/>
              </a:rPr>
              <a:t>dan</a:t>
            </a:r>
            <a:r>
              <a:rPr lang="en-US" sz="1600" dirty="0" smtClean="0">
                <a:latin typeface="+mj-lt"/>
              </a:rPr>
              <a:t> </a:t>
            </a:r>
            <a:r>
              <a:rPr lang="en-US" sz="1600" dirty="0" err="1" smtClean="0">
                <a:latin typeface="+mj-lt"/>
              </a:rPr>
              <a:t>lestarinya</a:t>
            </a:r>
            <a:r>
              <a:rPr lang="en-US" sz="1600" dirty="0" smtClean="0">
                <a:latin typeface="+mj-lt"/>
              </a:rPr>
              <a:t> </a:t>
            </a:r>
            <a:r>
              <a:rPr lang="en-US" sz="1600" dirty="0" err="1" smtClean="0">
                <a:latin typeface="+mj-lt"/>
              </a:rPr>
              <a:t>ekosistem</a:t>
            </a:r>
            <a:r>
              <a:rPr lang="en-US" sz="1600" dirty="0" smtClean="0">
                <a:latin typeface="+mj-lt"/>
              </a:rPr>
              <a:t> NKRI </a:t>
            </a:r>
            <a:r>
              <a:rPr lang="en-US" sz="1600" dirty="0" err="1" smtClean="0">
                <a:latin typeface="+mj-lt"/>
              </a:rPr>
              <a:t>berdasarkan</a:t>
            </a:r>
            <a:r>
              <a:rPr lang="en-US" sz="1600" dirty="0" smtClean="0">
                <a:latin typeface="+mj-lt"/>
              </a:rPr>
              <a:t> </a:t>
            </a:r>
            <a:r>
              <a:rPr lang="en-US" sz="1600" dirty="0" err="1" smtClean="0">
                <a:latin typeface="+mj-lt"/>
              </a:rPr>
              <a:t>Pancasila</a:t>
            </a:r>
            <a:r>
              <a:rPr lang="en-US" sz="1600" dirty="0" smtClean="0">
                <a:latin typeface="+mj-lt"/>
              </a:rPr>
              <a:t> </a:t>
            </a:r>
            <a:r>
              <a:rPr lang="en-US" sz="1600" dirty="0" err="1" smtClean="0">
                <a:latin typeface="+mj-lt"/>
              </a:rPr>
              <a:t>dan</a:t>
            </a:r>
            <a:r>
              <a:rPr lang="en-US" sz="1600" dirty="0" smtClean="0">
                <a:latin typeface="+mj-lt"/>
              </a:rPr>
              <a:t> UUD 1945.</a:t>
            </a:r>
          </a:p>
          <a:p>
            <a:pPr algn="just"/>
            <a:r>
              <a:rPr lang="en-US" sz="1600" dirty="0" err="1" smtClean="0">
                <a:latin typeface="+mj-lt"/>
              </a:rPr>
              <a:t>Maksud</a:t>
            </a:r>
            <a:r>
              <a:rPr lang="en-US" sz="1600" dirty="0" smtClean="0">
                <a:latin typeface="+mj-lt"/>
              </a:rPr>
              <a:t> </a:t>
            </a:r>
            <a:r>
              <a:rPr lang="en-US" sz="1600" dirty="0" err="1" smtClean="0">
                <a:latin typeface="+mj-lt"/>
              </a:rPr>
              <a:t>Visi</a:t>
            </a:r>
            <a:r>
              <a:rPr lang="en-US" sz="1600" dirty="0" smtClean="0">
                <a:latin typeface="+mj-lt"/>
              </a:rPr>
              <a:t> 2045: </a:t>
            </a:r>
            <a:r>
              <a:rPr lang="en-US" sz="1600" dirty="0" err="1" smtClean="0">
                <a:latin typeface="+mj-lt"/>
              </a:rPr>
              <a:t>saat</a:t>
            </a:r>
            <a:r>
              <a:rPr lang="en-US" sz="1600" dirty="0" smtClean="0">
                <a:latin typeface="+mj-lt"/>
              </a:rPr>
              <a:t> </a:t>
            </a:r>
            <a:r>
              <a:rPr lang="id-ID" sz="1600" dirty="0" smtClean="0">
                <a:latin typeface="+mj-lt"/>
              </a:rPr>
              <a:t>Indonesia merayakan HUT ke-100 pada tahun 2045, koperasi telah mampu memainkan peran menentukan dalam: (1) membangun karakter bangsa berbasis </a:t>
            </a:r>
            <a:r>
              <a:rPr lang="en-US" sz="1600" dirty="0" err="1" smtClean="0">
                <a:latin typeface="+mj-lt"/>
              </a:rPr>
              <a:t>budaya</a:t>
            </a:r>
            <a:r>
              <a:rPr lang="en-US" sz="1600" dirty="0" smtClean="0">
                <a:latin typeface="+mj-lt"/>
              </a:rPr>
              <a:t> </a:t>
            </a:r>
            <a:r>
              <a:rPr lang="en-US" sz="1600" dirty="0" err="1" smtClean="0">
                <a:latin typeface="+mj-lt"/>
              </a:rPr>
              <a:t>gotong-royong</a:t>
            </a:r>
            <a:r>
              <a:rPr lang="en-US" sz="1600" dirty="0" smtClean="0">
                <a:latin typeface="+mj-lt"/>
              </a:rPr>
              <a:t> </a:t>
            </a:r>
            <a:r>
              <a:rPr lang="en-US" sz="1600" dirty="0" err="1" smtClean="0">
                <a:latin typeface="+mj-lt"/>
              </a:rPr>
              <a:t>dan</a:t>
            </a:r>
            <a:r>
              <a:rPr lang="en-US" sz="1600" dirty="0" smtClean="0">
                <a:latin typeface="+mj-lt"/>
              </a:rPr>
              <a:t> </a:t>
            </a:r>
            <a:r>
              <a:rPr lang="id-ID" sz="1600" dirty="0" smtClean="0">
                <a:latin typeface="+mj-lt"/>
              </a:rPr>
              <a:t>nilai-nilai koperasi; (2) merawat bumi, air, dan sumber daya alam agraris dan maritim </a:t>
            </a:r>
            <a:r>
              <a:rPr lang="en-US" sz="1600" dirty="0" err="1" smtClean="0">
                <a:latin typeface="+mj-lt"/>
              </a:rPr>
              <a:t>berbasis</a:t>
            </a:r>
            <a:r>
              <a:rPr lang="en-US" sz="1600" dirty="0" smtClean="0">
                <a:latin typeface="+mj-lt"/>
              </a:rPr>
              <a:t> </a:t>
            </a:r>
            <a:r>
              <a:rPr lang="en-US" sz="1600" dirty="0" err="1" smtClean="0">
                <a:latin typeface="+mj-lt"/>
              </a:rPr>
              <a:t>kearifan</a:t>
            </a:r>
            <a:r>
              <a:rPr lang="en-US" sz="1600" dirty="0" smtClean="0">
                <a:latin typeface="+mj-lt"/>
              </a:rPr>
              <a:t> </a:t>
            </a:r>
            <a:r>
              <a:rPr lang="en-US" sz="1600" dirty="0" err="1" smtClean="0">
                <a:latin typeface="+mj-lt"/>
              </a:rPr>
              <a:t>lokal</a:t>
            </a:r>
            <a:r>
              <a:rPr lang="id-ID" sz="1600" dirty="0" smtClean="0">
                <a:latin typeface="+mj-lt"/>
              </a:rPr>
              <a:t>; (3) meng</a:t>
            </a:r>
            <a:r>
              <a:rPr lang="en-US" sz="1600" dirty="0" err="1" smtClean="0">
                <a:latin typeface="+mj-lt"/>
              </a:rPr>
              <a:t>hadirkan</a:t>
            </a:r>
            <a:r>
              <a:rPr lang="en-US" sz="1600" dirty="0" smtClean="0">
                <a:latin typeface="+mj-lt"/>
              </a:rPr>
              <a:t> </a:t>
            </a:r>
            <a:r>
              <a:rPr lang="en-US" sz="1600" dirty="0" err="1" smtClean="0">
                <a:latin typeface="+mj-lt"/>
              </a:rPr>
              <a:t>keadilan</a:t>
            </a:r>
            <a:r>
              <a:rPr lang="en-US" sz="1600" dirty="0" smtClean="0">
                <a:latin typeface="+mj-lt"/>
              </a:rPr>
              <a:t> </a:t>
            </a:r>
            <a:r>
              <a:rPr lang="en-US" sz="1600" dirty="0" err="1" smtClean="0">
                <a:latin typeface="+mj-lt"/>
              </a:rPr>
              <a:t>sosial</a:t>
            </a:r>
            <a:r>
              <a:rPr lang="en-US" sz="1600" dirty="0" smtClean="0">
                <a:latin typeface="+mj-lt"/>
              </a:rPr>
              <a:t> </a:t>
            </a:r>
            <a:r>
              <a:rPr lang="en-US" sz="1600" dirty="0" err="1" smtClean="0">
                <a:latin typeface="+mj-lt"/>
              </a:rPr>
              <a:t>ekonomi</a:t>
            </a:r>
            <a:r>
              <a:rPr lang="id-ID" sz="1600" dirty="0" smtClean="0">
                <a:latin typeface="+mj-lt"/>
              </a:rPr>
              <a:t>; (4) menjamin kedaulatan pangan dan energi; (5) memperkuat nasionalisme dan Bhineka Tunggal Ika serta memperkokoh daerah perbatasan terluar wilayah NKRI. </a:t>
            </a:r>
            <a:endParaRPr lang="en-US" sz="1600" dirty="0">
              <a:latin typeface="+mj-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810000"/>
          </a:xfrm>
        </p:spPr>
        <p:txBody>
          <a:bodyPr>
            <a:normAutofit/>
          </a:bodyPr>
          <a:lstStyle/>
          <a:p>
            <a:pPr marL="457200" lvl="0" indent="-457200">
              <a:buAutoNum type="alphaLcPeriod"/>
            </a:pPr>
            <a:r>
              <a:rPr lang="id-ID" sz="2800" b="1" dirty="0" smtClean="0">
                <a:latin typeface="+mj-lt"/>
              </a:rPr>
              <a:t>Dimensi Sosial Ekonomi: </a:t>
            </a:r>
            <a:r>
              <a:rPr lang="id-ID" sz="2800" b="1" i="1" dirty="0" smtClean="0">
                <a:latin typeface="+mj-lt"/>
              </a:rPr>
              <a:t>Koperasi Menjamin Keadilan Ekonomi dan Kesejahteraan</a:t>
            </a:r>
          </a:p>
          <a:p>
            <a:pPr marL="457200" lvl="0" indent="-457200">
              <a:buNone/>
            </a:pPr>
            <a:endParaRPr lang="id-ID" sz="2800" dirty="0" smtClean="0">
              <a:latin typeface="+mj-lt"/>
            </a:endParaRPr>
          </a:p>
          <a:p>
            <a:pPr lvl="1"/>
            <a:r>
              <a:rPr lang="id-ID" sz="2800" dirty="0" smtClean="0">
                <a:latin typeface="+mj-lt"/>
              </a:rPr>
              <a:t>Koperasi menjamin demokrasi ekonomi yang menghadirkan keadilan ekonomi dan kesejahteraan bersama secara berkelanjutan.</a:t>
            </a:r>
          </a:p>
          <a:p>
            <a:pPr lvl="1"/>
            <a:r>
              <a:rPr lang="id-ID" sz="2800" dirty="0" smtClean="0">
                <a:latin typeface="+mj-lt"/>
              </a:rPr>
              <a:t>Koperasi mendorong/melatih jiwa dan kemampuan kewirausahaan</a:t>
            </a:r>
          </a:p>
          <a:p>
            <a:pPr lvl="1">
              <a:buNone/>
            </a:pPr>
            <a:endParaRPr lang="id-ID" sz="2800" dirty="0">
              <a:latin typeface="+mj-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48200"/>
          </a:xfrm>
        </p:spPr>
        <p:txBody>
          <a:bodyPr>
            <a:normAutofit/>
          </a:bodyPr>
          <a:lstStyle/>
          <a:p>
            <a:pPr marL="457200" lvl="0" indent="-457200" algn="just">
              <a:buAutoNum type="alphaLcPeriod" startAt="2"/>
            </a:pPr>
            <a:r>
              <a:rPr lang="id-ID" sz="2400" b="1" dirty="0" smtClean="0">
                <a:latin typeface="+mj-lt"/>
              </a:rPr>
              <a:t>Dimensi ‘Sosial Budaya’ : Koperasi Membangun Karakter Bangsa</a:t>
            </a:r>
          </a:p>
          <a:p>
            <a:pPr marL="457200" lvl="0" indent="-457200" algn="just">
              <a:buNone/>
            </a:pPr>
            <a:endParaRPr lang="id-ID" sz="2400" dirty="0" smtClean="0">
              <a:latin typeface="+mj-lt"/>
            </a:endParaRPr>
          </a:p>
          <a:p>
            <a:pPr marL="639763" lvl="1" indent="-293688" algn="just"/>
            <a:r>
              <a:rPr lang="id-ID" dirty="0" smtClean="0">
                <a:latin typeface="+mj-lt"/>
              </a:rPr>
              <a:t>Koperasi melatih kemandirian (prinsip menolong diri sendiri) dan tanggungjawab (prinsip kepedulian sosial). </a:t>
            </a:r>
          </a:p>
          <a:p>
            <a:pPr marL="639763" lvl="1" indent="-293688" algn="just"/>
            <a:r>
              <a:rPr lang="id-ID" dirty="0" smtClean="0">
                <a:latin typeface="+mj-lt"/>
              </a:rPr>
              <a:t>Koperasi memperkokoh kohesi (kebersatuan) masyarakat</a:t>
            </a:r>
          </a:p>
          <a:p>
            <a:pPr marL="639763" lvl="1" indent="-293688" algn="just"/>
            <a:r>
              <a:rPr lang="id-ID" dirty="0" smtClean="0">
                <a:latin typeface="+mj-lt"/>
              </a:rPr>
              <a:t>Koperasi melestarikan semangat kekeluargaan dan budaya gotong-royong serta budaya lokal seperti kerajinan, kain tenun, seni ukir, dll.</a:t>
            </a:r>
            <a:endParaRPr lang="id-ID" dirty="0">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72000"/>
          </a:xfrm>
        </p:spPr>
        <p:txBody>
          <a:bodyPr>
            <a:noAutofit/>
          </a:bodyPr>
          <a:lstStyle/>
          <a:p>
            <a:pPr marL="457200" lvl="0" indent="-457200" algn="just">
              <a:buAutoNum type="alphaLcPeriod" startAt="3"/>
            </a:pPr>
            <a:r>
              <a:rPr lang="id-ID" sz="2400" b="1" dirty="0" smtClean="0">
                <a:latin typeface="+mj-lt"/>
              </a:rPr>
              <a:t>Dimensi Sosial Politik: Koperasi Memperkuat Demokrasi, Pancasila, UUD 1945, NKRI, dan Bhineka Tunggal Ika</a:t>
            </a:r>
          </a:p>
          <a:p>
            <a:pPr marL="457200" lvl="0" indent="-457200" algn="just">
              <a:buNone/>
            </a:pPr>
            <a:endParaRPr lang="id-ID" sz="2400" b="1" dirty="0" smtClean="0">
              <a:latin typeface="+mj-lt"/>
            </a:endParaRPr>
          </a:p>
          <a:p>
            <a:pPr marL="639763" lvl="1" indent="-293688" algn="just"/>
            <a:r>
              <a:rPr lang="id-ID" dirty="0" smtClean="0">
                <a:latin typeface="+mj-lt"/>
              </a:rPr>
              <a:t>Koperasi memperkuat demokrasi (kesetaraan, tranparansi) masyarakat Indonesia yang pluralistik. Kata Bung Hatta: “Koperasi adalah sekolah demokrasi karena dalam koperasi orang mempraktikkan prinsip dan nilai-nilai demokrasi”).  </a:t>
            </a:r>
          </a:p>
          <a:p>
            <a:pPr marL="639763" lvl="1" indent="-293688" algn="just"/>
            <a:r>
              <a:rPr lang="id-ID" dirty="0" smtClean="0">
                <a:latin typeface="+mj-lt"/>
              </a:rPr>
              <a:t>Koperasi menuntut/menghendaki demokrasi politik berdasarkan ideologi Pancasila dan Konstitusi UUD 1945 dalam bingkai NKRI.</a:t>
            </a:r>
            <a:endParaRPr lang="id-ID" dirty="0">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81600"/>
          </a:xfrm>
        </p:spPr>
        <p:txBody>
          <a:bodyPr>
            <a:noAutofit/>
          </a:bodyPr>
          <a:lstStyle/>
          <a:p>
            <a:pPr marL="457200" lvl="0" indent="-457200" algn="just">
              <a:buAutoNum type="alphaLcPeriod" startAt="4"/>
            </a:pPr>
            <a:r>
              <a:rPr lang="id-ID" sz="2000" b="1" dirty="0" smtClean="0">
                <a:latin typeface="+mj-lt"/>
              </a:rPr>
              <a:t>Dimensi Ekologi (Lingkungan Hidup): Koperasi Merawat Bumi, Air Seluruh Isinya</a:t>
            </a:r>
            <a:endParaRPr lang="en-US" sz="2000" b="1" dirty="0" smtClean="0">
              <a:latin typeface="+mj-lt"/>
            </a:endParaRPr>
          </a:p>
          <a:p>
            <a:pPr marL="514350" lvl="0" indent="-514350" algn="just">
              <a:buNone/>
            </a:pPr>
            <a:endParaRPr lang="id-ID" sz="2000" dirty="0" smtClean="0">
              <a:latin typeface="+mj-lt"/>
            </a:endParaRPr>
          </a:p>
          <a:p>
            <a:pPr marL="639763" lvl="1" indent="-182563" algn="just"/>
            <a:r>
              <a:rPr lang="id-ID" sz="2000" dirty="0" smtClean="0">
                <a:latin typeface="+mj-lt"/>
              </a:rPr>
              <a:t>Koperasi berbasis kearifan masyarakat lokal menjamin pengelolaan kekayaan alam lebih lestari ketimbang dikelola oleh korporasi (kapitalis yang melulu mencari profit). Alasan: masyarakat lokal tidak akan pernah mau lingkungan alam tempat mereka hidup dan aset produksi satu-satunya rusak dan punah. </a:t>
            </a:r>
          </a:p>
          <a:p>
            <a:pPr marL="639763" lvl="1" indent="-182563" algn="just"/>
            <a:r>
              <a:rPr lang="id-ID" sz="2000" dirty="0" smtClean="0">
                <a:latin typeface="+mj-lt"/>
              </a:rPr>
              <a:t>Koperasi berpotensi menjamin kedaulatan pangan dan energi secara berkelanjutan karena masyarakat yang terorganisir dalam koperasi mampu memproduksi pangan yang lestari maupun energi berbasis sumber daya alam non-fosil (minyak bumi).</a:t>
            </a:r>
          </a:p>
          <a:p>
            <a:pPr lvl="1" algn="just">
              <a:buNone/>
            </a:pPr>
            <a:r>
              <a:rPr lang="id-ID" sz="2000" dirty="0" smtClean="0">
                <a:latin typeface="+mj-lt"/>
              </a:rPr>
              <a:t>	Contoh sumber energi alam: (a) energi bioful dari sawit, tebu, singkong, jarak, enau; (b) energi biomassa dari sampah atau sisa-sisa tumbuhan; (c) energi mikrohidro dari air atau arus gelombang laut; (d) energi angin</a:t>
            </a:r>
            <a:endParaRPr lang="id-ID" sz="2000" dirty="0">
              <a:latin typeface="+mj-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p:cNvSpPr>
            <a:spLocks noGrp="1"/>
          </p:cNvSpPr>
          <p:nvPr/>
        </p:nvSpPr>
        <p:spPr>
          <a:xfrm>
            <a:off x="228600" y="125968"/>
            <a:ext cx="8610600" cy="487362"/>
          </a:xfrm>
          <a:prstGeom prst="rect">
            <a:avLst/>
          </a:prstGeom>
          <a:solidFill>
            <a:srgbClr val="FFC0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err="1" smtClean="0"/>
              <a:t>Visi</a:t>
            </a:r>
            <a:r>
              <a:rPr lang="en-US" sz="2800" b="1" dirty="0" smtClean="0"/>
              <a:t> </a:t>
            </a:r>
            <a:r>
              <a:rPr lang="en-US" sz="2800" b="1" dirty="0" err="1" smtClean="0"/>
              <a:t>Dekopin</a:t>
            </a:r>
            <a:r>
              <a:rPr lang="en-US" sz="2800" b="1" dirty="0" smtClean="0"/>
              <a:t> 2045:  </a:t>
            </a:r>
            <a:r>
              <a:rPr lang="en-US" sz="2800" b="1" dirty="0" err="1" smtClean="0"/>
              <a:t>Koperasi</a:t>
            </a:r>
            <a:r>
              <a:rPr lang="en-US" sz="2800" b="1" dirty="0" smtClean="0"/>
              <a:t> </a:t>
            </a:r>
            <a:r>
              <a:rPr lang="en-US" sz="2800" b="1" dirty="0" err="1" smtClean="0"/>
              <a:t>Pilar</a:t>
            </a:r>
            <a:r>
              <a:rPr lang="en-US" sz="2800" b="1" dirty="0" smtClean="0"/>
              <a:t> Negara </a:t>
            </a:r>
            <a:endParaRPr lang="en-US" sz="2800" b="1" dirty="0"/>
          </a:p>
        </p:txBody>
      </p:sp>
      <p:graphicFrame>
        <p:nvGraphicFramePr>
          <p:cNvPr id="41" name="Content Placeholder 3"/>
          <p:cNvGraphicFramePr>
            <a:graphicFrameLocks noGrp="1"/>
          </p:cNvGraphicFramePr>
          <p:nvPr/>
        </p:nvGraphicFramePr>
        <p:xfrm>
          <a:off x="1524000" y="1116568"/>
          <a:ext cx="6248400" cy="167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2" name="Can 41"/>
          <p:cNvSpPr/>
          <p:nvPr/>
        </p:nvSpPr>
        <p:spPr>
          <a:xfrm>
            <a:off x="3276600" y="2792968"/>
            <a:ext cx="609600" cy="2514600"/>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b="1"/>
          </a:p>
        </p:txBody>
      </p:sp>
      <p:sp>
        <p:nvSpPr>
          <p:cNvPr id="43" name="Can 42"/>
          <p:cNvSpPr/>
          <p:nvPr/>
        </p:nvSpPr>
        <p:spPr>
          <a:xfrm>
            <a:off x="4267200" y="2792968"/>
            <a:ext cx="609600" cy="2514600"/>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b="1"/>
          </a:p>
        </p:txBody>
      </p:sp>
      <p:sp>
        <p:nvSpPr>
          <p:cNvPr id="44" name="Can 43"/>
          <p:cNvSpPr/>
          <p:nvPr/>
        </p:nvSpPr>
        <p:spPr>
          <a:xfrm>
            <a:off x="5181600" y="2792968"/>
            <a:ext cx="609600" cy="2514600"/>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b="1"/>
          </a:p>
        </p:txBody>
      </p:sp>
      <p:sp>
        <p:nvSpPr>
          <p:cNvPr id="45" name="Can 44"/>
          <p:cNvSpPr/>
          <p:nvPr/>
        </p:nvSpPr>
        <p:spPr>
          <a:xfrm>
            <a:off x="6096000" y="2792968"/>
            <a:ext cx="609600" cy="2514600"/>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b="1"/>
          </a:p>
        </p:txBody>
      </p:sp>
      <p:sp>
        <p:nvSpPr>
          <p:cNvPr id="46" name="TextBox 10"/>
          <p:cNvSpPr txBox="1"/>
          <p:nvPr/>
        </p:nvSpPr>
        <p:spPr>
          <a:xfrm rot="5400000">
            <a:off x="2463655" y="3839601"/>
            <a:ext cx="226031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err="1" smtClean="0"/>
              <a:t>Koperasi</a:t>
            </a:r>
            <a:r>
              <a:rPr lang="en-US" sz="1400" b="1" dirty="0" smtClean="0"/>
              <a:t> </a:t>
            </a:r>
            <a:r>
              <a:rPr lang="en-US" sz="1400" b="1" dirty="0" err="1" smtClean="0"/>
              <a:t>membangun</a:t>
            </a:r>
            <a:r>
              <a:rPr lang="en-US" sz="1400" b="1" dirty="0" smtClean="0"/>
              <a:t> </a:t>
            </a:r>
            <a:r>
              <a:rPr lang="en-US" sz="1400" b="1" dirty="0" err="1" smtClean="0"/>
              <a:t>karakter</a:t>
            </a:r>
            <a:r>
              <a:rPr lang="en-US" sz="1400" b="1" dirty="0" smtClean="0"/>
              <a:t>  </a:t>
            </a:r>
            <a:r>
              <a:rPr lang="en-US" sz="1400" b="1" dirty="0" err="1" smtClean="0"/>
              <a:t>nilai</a:t>
            </a:r>
            <a:r>
              <a:rPr lang="en-US" sz="1400" b="1" dirty="0" smtClean="0"/>
              <a:t> </a:t>
            </a:r>
            <a:r>
              <a:rPr lang="en-US" sz="1400" b="1" dirty="0" err="1" smtClean="0"/>
              <a:t>dan</a:t>
            </a:r>
            <a:r>
              <a:rPr lang="en-US" sz="1400" b="1" dirty="0" smtClean="0"/>
              <a:t> </a:t>
            </a:r>
            <a:r>
              <a:rPr lang="en-US" sz="1400" b="1" dirty="0" err="1" smtClean="0"/>
              <a:t>norma</a:t>
            </a:r>
            <a:endParaRPr lang="en-US" sz="1400" b="1" dirty="0"/>
          </a:p>
        </p:txBody>
      </p:sp>
      <p:sp>
        <p:nvSpPr>
          <p:cNvPr id="47" name="TextBox 11"/>
          <p:cNvSpPr txBox="1"/>
          <p:nvPr/>
        </p:nvSpPr>
        <p:spPr>
          <a:xfrm rot="5400000">
            <a:off x="3426328" y="3912697"/>
            <a:ext cx="241892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err="1" smtClean="0"/>
              <a:t>Koperasi</a:t>
            </a:r>
            <a:r>
              <a:rPr lang="en-US" sz="1400" b="1" dirty="0" smtClean="0"/>
              <a:t> </a:t>
            </a:r>
            <a:r>
              <a:rPr lang="en-US" sz="1400" b="1" dirty="0" err="1" smtClean="0"/>
              <a:t>melestarikan</a:t>
            </a:r>
            <a:r>
              <a:rPr lang="en-US" sz="1400" b="1" dirty="0" smtClean="0"/>
              <a:t> </a:t>
            </a:r>
            <a:r>
              <a:rPr lang="en-US" sz="1400" b="1" dirty="0" err="1" smtClean="0"/>
              <a:t>gotong</a:t>
            </a:r>
            <a:r>
              <a:rPr lang="en-US" sz="1400" b="1" dirty="0" smtClean="0"/>
              <a:t> </a:t>
            </a:r>
            <a:r>
              <a:rPr lang="en-US" sz="1400" b="1" dirty="0" err="1" smtClean="0"/>
              <a:t>royong</a:t>
            </a:r>
            <a:r>
              <a:rPr lang="en-US" sz="1400" b="1" dirty="0" smtClean="0"/>
              <a:t> &amp;  </a:t>
            </a:r>
            <a:r>
              <a:rPr lang="en-US" sz="1400" b="1" dirty="0" err="1" smtClean="0"/>
              <a:t>kearifan</a:t>
            </a:r>
            <a:r>
              <a:rPr lang="en-US" sz="1400" b="1" dirty="0" smtClean="0"/>
              <a:t> </a:t>
            </a:r>
            <a:r>
              <a:rPr lang="en-US" sz="1400" b="1" dirty="0" err="1" smtClean="0"/>
              <a:t>lokal</a:t>
            </a:r>
            <a:endParaRPr lang="en-US" sz="1400" b="1" dirty="0"/>
          </a:p>
        </p:txBody>
      </p:sp>
      <p:sp>
        <p:nvSpPr>
          <p:cNvPr id="48" name="TextBox 12"/>
          <p:cNvSpPr txBox="1"/>
          <p:nvPr/>
        </p:nvSpPr>
        <p:spPr>
          <a:xfrm rot="5400000">
            <a:off x="4273406" y="3896751"/>
            <a:ext cx="2450812"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err="1" smtClean="0"/>
              <a:t>Koperasi</a:t>
            </a:r>
            <a:r>
              <a:rPr lang="en-US" sz="1400" b="1" dirty="0" smtClean="0"/>
              <a:t> </a:t>
            </a:r>
            <a:r>
              <a:rPr lang="en-US" sz="1400" b="1" dirty="0" err="1" smtClean="0"/>
              <a:t>menjamin</a:t>
            </a:r>
            <a:r>
              <a:rPr lang="en-US" sz="1400" b="1" dirty="0" smtClean="0"/>
              <a:t> </a:t>
            </a:r>
            <a:r>
              <a:rPr lang="en-US" sz="1400" b="1" dirty="0" err="1" smtClean="0"/>
              <a:t>ketahanan</a:t>
            </a:r>
            <a:r>
              <a:rPr lang="en-US" sz="1400" b="1" dirty="0" smtClean="0"/>
              <a:t> </a:t>
            </a:r>
            <a:r>
              <a:rPr lang="en-US" sz="1400" b="1" dirty="0" err="1" smtClean="0"/>
              <a:t>pangan</a:t>
            </a:r>
            <a:r>
              <a:rPr lang="en-US" sz="1400" b="1" dirty="0" smtClean="0"/>
              <a:t> &amp; </a:t>
            </a:r>
            <a:r>
              <a:rPr lang="en-US" sz="1400" b="1" dirty="0" err="1" smtClean="0"/>
              <a:t>energi</a:t>
            </a:r>
            <a:endParaRPr lang="en-US" sz="1400" b="1" dirty="0"/>
          </a:p>
        </p:txBody>
      </p:sp>
      <p:sp>
        <p:nvSpPr>
          <p:cNvPr id="49" name="TextBox 13"/>
          <p:cNvSpPr txBox="1"/>
          <p:nvPr/>
        </p:nvSpPr>
        <p:spPr>
          <a:xfrm rot="5400000">
            <a:off x="5315381" y="3832963"/>
            <a:ext cx="229841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err="1" smtClean="0"/>
              <a:t>Koperasi</a:t>
            </a:r>
            <a:r>
              <a:rPr lang="en-US" sz="1400" b="1" dirty="0" smtClean="0"/>
              <a:t> </a:t>
            </a:r>
            <a:r>
              <a:rPr lang="en-US" sz="1400" b="1" dirty="0" err="1" smtClean="0"/>
              <a:t>sebagai</a:t>
            </a:r>
            <a:r>
              <a:rPr lang="en-US" sz="1400" b="1" dirty="0" smtClean="0"/>
              <a:t> </a:t>
            </a:r>
            <a:r>
              <a:rPr lang="en-US" sz="1400" b="1" dirty="0" err="1" smtClean="0"/>
              <a:t>sabuk</a:t>
            </a:r>
            <a:r>
              <a:rPr lang="en-US" sz="1400" b="1" dirty="0" smtClean="0"/>
              <a:t> </a:t>
            </a:r>
            <a:r>
              <a:rPr lang="en-US" sz="1400" b="1" dirty="0" err="1" smtClean="0"/>
              <a:t>pengaman</a:t>
            </a:r>
            <a:r>
              <a:rPr lang="en-US" sz="1400" b="1" dirty="0" smtClean="0"/>
              <a:t> </a:t>
            </a:r>
            <a:r>
              <a:rPr lang="en-US" sz="1400" b="1" dirty="0" err="1" smtClean="0"/>
              <a:t>kedaulatan</a:t>
            </a:r>
            <a:r>
              <a:rPr lang="en-US" sz="1400" b="1" dirty="0" smtClean="0"/>
              <a:t> RI</a:t>
            </a:r>
            <a:endParaRPr lang="en-US" sz="1400" b="1" dirty="0"/>
          </a:p>
        </p:txBody>
      </p:sp>
      <p:sp>
        <p:nvSpPr>
          <p:cNvPr id="50" name="Can 49"/>
          <p:cNvSpPr/>
          <p:nvPr/>
        </p:nvSpPr>
        <p:spPr>
          <a:xfrm>
            <a:off x="2362200" y="2792968"/>
            <a:ext cx="609600" cy="2514600"/>
          </a:xfrm>
          <a:prstGeom prst="ca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b="1"/>
          </a:p>
        </p:txBody>
      </p:sp>
      <p:sp>
        <p:nvSpPr>
          <p:cNvPr id="51" name="TextBox 15"/>
          <p:cNvSpPr txBox="1"/>
          <p:nvPr/>
        </p:nvSpPr>
        <p:spPr>
          <a:xfrm rot="5400000">
            <a:off x="1441161" y="3922008"/>
            <a:ext cx="2476501"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err="1" smtClean="0"/>
              <a:t>Koperasi</a:t>
            </a:r>
            <a:r>
              <a:rPr lang="en-US" sz="1400" b="1" dirty="0" smtClean="0"/>
              <a:t> </a:t>
            </a:r>
            <a:r>
              <a:rPr lang="en-US" sz="1400" b="1" dirty="0" err="1" smtClean="0"/>
              <a:t>mengatasi</a:t>
            </a:r>
            <a:r>
              <a:rPr lang="en-US" sz="1400" b="1" dirty="0" smtClean="0"/>
              <a:t> </a:t>
            </a:r>
            <a:r>
              <a:rPr lang="en-US" sz="1400" b="1" dirty="0" err="1" smtClean="0"/>
              <a:t>kemiskinan</a:t>
            </a:r>
            <a:r>
              <a:rPr lang="en-US" sz="1400" b="1" dirty="0" smtClean="0"/>
              <a:t> &amp; </a:t>
            </a:r>
            <a:r>
              <a:rPr lang="en-US" sz="1400" b="1" dirty="0" err="1" smtClean="0"/>
              <a:t>kesenjangan</a:t>
            </a:r>
            <a:endParaRPr lang="en-US" sz="1400" b="1" dirty="0"/>
          </a:p>
        </p:txBody>
      </p:sp>
      <p:sp>
        <p:nvSpPr>
          <p:cNvPr id="52" name="TextBox 16"/>
          <p:cNvSpPr txBox="1"/>
          <p:nvPr/>
        </p:nvSpPr>
        <p:spPr>
          <a:xfrm>
            <a:off x="1905000" y="5383768"/>
            <a:ext cx="5257800" cy="523220"/>
          </a:xfrm>
          <a:prstGeom prst="rect">
            <a:avLst/>
          </a:prstGeom>
          <a:solidFill>
            <a:srgbClr val="002060"/>
          </a:solid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err="1" smtClean="0">
                <a:solidFill>
                  <a:schemeClr val="bg1"/>
                </a:solidFill>
              </a:rPr>
              <a:t>Pendidikan</a:t>
            </a:r>
            <a:r>
              <a:rPr lang="en-US" sz="1400" b="1" dirty="0" smtClean="0">
                <a:solidFill>
                  <a:schemeClr val="bg1"/>
                </a:solidFill>
              </a:rPr>
              <a:t> </a:t>
            </a:r>
            <a:r>
              <a:rPr lang="en-US" sz="1400" b="1" dirty="0" err="1" smtClean="0">
                <a:solidFill>
                  <a:schemeClr val="bg1"/>
                </a:solidFill>
              </a:rPr>
              <a:t>karakter</a:t>
            </a:r>
            <a:r>
              <a:rPr lang="en-US" sz="1400" b="1" dirty="0" smtClean="0">
                <a:solidFill>
                  <a:schemeClr val="bg1"/>
                </a:solidFill>
              </a:rPr>
              <a:t>: </a:t>
            </a:r>
            <a:r>
              <a:rPr lang="en-US" sz="1400" b="1" dirty="0" err="1" smtClean="0">
                <a:solidFill>
                  <a:schemeClr val="bg1"/>
                </a:solidFill>
              </a:rPr>
              <a:t>nilai</a:t>
            </a:r>
            <a:r>
              <a:rPr lang="en-US" sz="1400" b="1" dirty="0" smtClean="0">
                <a:solidFill>
                  <a:schemeClr val="bg1"/>
                </a:solidFill>
              </a:rPr>
              <a:t> </a:t>
            </a:r>
            <a:r>
              <a:rPr lang="en-US" sz="1400" b="1" dirty="0" err="1" smtClean="0">
                <a:solidFill>
                  <a:schemeClr val="bg1"/>
                </a:solidFill>
              </a:rPr>
              <a:t>dan</a:t>
            </a:r>
            <a:r>
              <a:rPr lang="en-US" sz="1400" b="1" dirty="0" smtClean="0">
                <a:solidFill>
                  <a:schemeClr val="bg1"/>
                </a:solidFill>
              </a:rPr>
              <a:t> </a:t>
            </a:r>
            <a:r>
              <a:rPr lang="en-US" sz="1400" b="1" dirty="0" err="1" smtClean="0">
                <a:solidFill>
                  <a:schemeClr val="bg1"/>
                </a:solidFill>
              </a:rPr>
              <a:t>prinsip</a:t>
            </a:r>
            <a:r>
              <a:rPr lang="en-US" sz="1400" b="1" dirty="0" smtClean="0">
                <a:solidFill>
                  <a:schemeClr val="bg1"/>
                </a:solidFill>
              </a:rPr>
              <a:t> </a:t>
            </a:r>
            <a:r>
              <a:rPr lang="en-US" sz="1400" b="1" dirty="0" err="1" smtClean="0">
                <a:solidFill>
                  <a:schemeClr val="bg1"/>
                </a:solidFill>
              </a:rPr>
              <a:t>koperasi</a:t>
            </a:r>
            <a:r>
              <a:rPr lang="en-US" sz="1400" b="1" dirty="0" smtClean="0">
                <a:solidFill>
                  <a:schemeClr val="bg1"/>
                </a:solidFill>
              </a:rPr>
              <a:t>, </a:t>
            </a:r>
            <a:r>
              <a:rPr lang="en-US" sz="1400" b="1" dirty="0" err="1" smtClean="0">
                <a:solidFill>
                  <a:schemeClr val="bg1"/>
                </a:solidFill>
              </a:rPr>
              <a:t>gotong</a:t>
            </a:r>
            <a:r>
              <a:rPr lang="en-US" sz="1400" b="1" dirty="0" smtClean="0">
                <a:solidFill>
                  <a:schemeClr val="bg1"/>
                </a:solidFill>
              </a:rPr>
              <a:t> </a:t>
            </a:r>
            <a:r>
              <a:rPr lang="en-US" sz="1400" b="1" dirty="0" err="1" smtClean="0">
                <a:solidFill>
                  <a:schemeClr val="bg1"/>
                </a:solidFill>
              </a:rPr>
              <a:t>royong</a:t>
            </a:r>
            <a:r>
              <a:rPr lang="en-US" sz="1400" b="1" dirty="0" smtClean="0">
                <a:solidFill>
                  <a:schemeClr val="bg1"/>
                </a:solidFill>
              </a:rPr>
              <a:t>, </a:t>
            </a:r>
            <a:r>
              <a:rPr lang="en-US" sz="1400" b="1" dirty="0" err="1" smtClean="0">
                <a:solidFill>
                  <a:schemeClr val="bg1"/>
                </a:solidFill>
              </a:rPr>
              <a:t>kebersamaan</a:t>
            </a:r>
            <a:r>
              <a:rPr lang="en-US" sz="1400" b="1" dirty="0" smtClean="0">
                <a:solidFill>
                  <a:schemeClr val="bg1"/>
                </a:solidFill>
              </a:rPr>
              <a:t>, </a:t>
            </a:r>
            <a:r>
              <a:rPr lang="en-US" sz="1400" b="1" dirty="0" err="1" smtClean="0">
                <a:solidFill>
                  <a:schemeClr val="bg1"/>
                </a:solidFill>
              </a:rPr>
              <a:t>kekeluargaan</a:t>
            </a:r>
            <a:r>
              <a:rPr lang="en-US" sz="1400" b="1" dirty="0" smtClean="0">
                <a:solidFill>
                  <a:schemeClr val="bg1"/>
                </a:solidFill>
              </a:rPr>
              <a:t>, </a:t>
            </a:r>
            <a:r>
              <a:rPr lang="en-US" sz="1400" b="1" dirty="0" err="1" smtClean="0">
                <a:solidFill>
                  <a:schemeClr val="bg1"/>
                </a:solidFill>
              </a:rPr>
              <a:t>solidarias</a:t>
            </a:r>
            <a:r>
              <a:rPr lang="en-US" sz="1400" b="1" dirty="0" smtClean="0">
                <a:solidFill>
                  <a:schemeClr val="bg1"/>
                </a:solidFill>
              </a:rPr>
              <a:t>, </a:t>
            </a:r>
            <a:r>
              <a:rPr lang="en-US" sz="1400" b="1" dirty="0" err="1" smtClean="0">
                <a:solidFill>
                  <a:schemeClr val="bg1"/>
                </a:solidFill>
              </a:rPr>
              <a:t>kesetaraan</a:t>
            </a:r>
            <a:r>
              <a:rPr lang="en-US" sz="1400" b="1" dirty="0" smtClean="0">
                <a:solidFill>
                  <a:schemeClr val="bg1"/>
                </a:solidFill>
              </a:rPr>
              <a:t>, </a:t>
            </a:r>
            <a:r>
              <a:rPr lang="en-US" sz="1400" b="1" dirty="0" err="1" smtClean="0">
                <a:solidFill>
                  <a:schemeClr val="bg1"/>
                </a:solidFill>
              </a:rPr>
              <a:t>keterbukaan</a:t>
            </a:r>
            <a:r>
              <a:rPr lang="en-US" sz="1400" b="1" dirty="0" smtClean="0">
                <a:solidFill>
                  <a:schemeClr val="bg1"/>
                </a:solidFill>
              </a:rPr>
              <a:t>  </a:t>
            </a:r>
            <a:endParaRPr lang="en-US" sz="1400" b="1" dirty="0">
              <a:solidFill>
                <a:schemeClr val="bg1"/>
              </a:solidFill>
            </a:endParaRPr>
          </a:p>
        </p:txBody>
      </p:sp>
      <p:sp>
        <p:nvSpPr>
          <p:cNvPr id="53" name="TextBox 17"/>
          <p:cNvSpPr txBox="1"/>
          <p:nvPr/>
        </p:nvSpPr>
        <p:spPr>
          <a:xfrm>
            <a:off x="1447800" y="5993368"/>
            <a:ext cx="6096000" cy="738664"/>
          </a:xfrm>
          <a:prstGeom prst="rect">
            <a:avLst/>
          </a:prstGeom>
          <a:solidFill>
            <a:srgbClr val="7030A0"/>
          </a:solid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smtClean="0">
                <a:solidFill>
                  <a:schemeClr val="bg1"/>
                </a:solidFill>
              </a:rPr>
              <a:t>Indonesia </a:t>
            </a:r>
            <a:r>
              <a:rPr lang="en-US" sz="1400" b="1" dirty="0" err="1" smtClean="0">
                <a:solidFill>
                  <a:schemeClr val="bg1"/>
                </a:solidFill>
              </a:rPr>
              <a:t>sebagai</a:t>
            </a:r>
            <a:r>
              <a:rPr lang="en-US" sz="1400" b="1" dirty="0" smtClean="0">
                <a:solidFill>
                  <a:schemeClr val="bg1"/>
                </a:solidFill>
              </a:rPr>
              <a:t> </a:t>
            </a:r>
            <a:r>
              <a:rPr lang="en-US" sz="1400" b="1" dirty="0" err="1" smtClean="0">
                <a:solidFill>
                  <a:schemeClr val="bg1"/>
                </a:solidFill>
              </a:rPr>
              <a:t>negara</a:t>
            </a:r>
            <a:r>
              <a:rPr lang="en-US" sz="1400" b="1" dirty="0" smtClean="0">
                <a:solidFill>
                  <a:schemeClr val="bg1"/>
                </a:solidFill>
              </a:rPr>
              <a:t> </a:t>
            </a:r>
            <a:r>
              <a:rPr lang="en-US" sz="1400" b="1" dirty="0" err="1" smtClean="0">
                <a:solidFill>
                  <a:schemeClr val="bg1"/>
                </a:solidFill>
              </a:rPr>
              <a:t>agraris</a:t>
            </a:r>
            <a:r>
              <a:rPr lang="en-US" sz="1400" b="1" dirty="0" smtClean="0">
                <a:solidFill>
                  <a:schemeClr val="bg1"/>
                </a:solidFill>
              </a:rPr>
              <a:t> : </a:t>
            </a:r>
            <a:r>
              <a:rPr lang="en-US" sz="1400" b="1" dirty="0" err="1" smtClean="0">
                <a:solidFill>
                  <a:schemeClr val="bg1"/>
                </a:solidFill>
              </a:rPr>
              <a:t>pertanian</a:t>
            </a:r>
            <a:r>
              <a:rPr lang="en-US" sz="1400" b="1" dirty="0" smtClean="0">
                <a:solidFill>
                  <a:schemeClr val="bg1"/>
                </a:solidFill>
              </a:rPr>
              <a:t>, </a:t>
            </a:r>
            <a:r>
              <a:rPr lang="en-US" sz="1400" b="1" dirty="0" err="1" smtClean="0">
                <a:solidFill>
                  <a:schemeClr val="bg1"/>
                </a:solidFill>
              </a:rPr>
              <a:t>perkebunan</a:t>
            </a:r>
            <a:r>
              <a:rPr lang="en-US" sz="1400" b="1" dirty="0" smtClean="0">
                <a:solidFill>
                  <a:schemeClr val="bg1"/>
                </a:solidFill>
              </a:rPr>
              <a:t>, </a:t>
            </a:r>
            <a:r>
              <a:rPr lang="en-US" sz="1400" b="1" dirty="0" err="1" smtClean="0">
                <a:solidFill>
                  <a:schemeClr val="bg1"/>
                </a:solidFill>
              </a:rPr>
              <a:t>kehutanan</a:t>
            </a:r>
            <a:r>
              <a:rPr lang="en-US" sz="1400" b="1" dirty="0" smtClean="0">
                <a:solidFill>
                  <a:schemeClr val="bg1"/>
                </a:solidFill>
              </a:rPr>
              <a:t>, </a:t>
            </a:r>
            <a:r>
              <a:rPr lang="en-US" sz="1400" b="1" dirty="0" err="1" smtClean="0">
                <a:solidFill>
                  <a:schemeClr val="bg1"/>
                </a:solidFill>
              </a:rPr>
              <a:t>peladangan</a:t>
            </a:r>
            <a:r>
              <a:rPr lang="en-US" sz="1400" b="1" dirty="0" smtClean="0">
                <a:solidFill>
                  <a:schemeClr val="bg1"/>
                </a:solidFill>
              </a:rPr>
              <a:t>,  </a:t>
            </a:r>
            <a:r>
              <a:rPr lang="en-US" sz="1400" b="1" dirty="0" err="1" smtClean="0">
                <a:solidFill>
                  <a:schemeClr val="bg1"/>
                </a:solidFill>
              </a:rPr>
              <a:t>pertambangan</a:t>
            </a:r>
            <a:r>
              <a:rPr lang="en-US" sz="1400" b="1" dirty="0" smtClean="0">
                <a:solidFill>
                  <a:schemeClr val="bg1"/>
                </a:solidFill>
              </a:rPr>
              <a:t> </a:t>
            </a:r>
            <a:r>
              <a:rPr lang="en-US" sz="1400" b="1" dirty="0" err="1" smtClean="0">
                <a:solidFill>
                  <a:schemeClr val="bg1"/>
                </a:solidFill>
              </a:rPr>
              <a:t>dll</a:t>
            </a:r>
            <a:r>
              <a:rPr lang="en-US" sz="1400" b="1" dirty="0" smtClean="0">
                <a:solidFill>
                  <a:schemeClr val="bg1"/>
                </a:solidFill>
              </a:rPr>
              <a:t> </a:t>
            </a:r>
            <a:r>
              <a:rPr lang="en-US" sz="1400" b="1" dirty="0" err="1" smtClean="0">
                <a:solidFill>
                  <a:schemeClr val="bg1"/>
                </a:solidFill>
              </a:rPr>
              <a:t>dan</a:t>
            </a:r>
            <a:r>
              <a:rPr lang="en-US" sz="1400" b="1" dirty="0" smtClean="0">
                <a:solidFill>
                  <a:schemeClr val="bg1"/>
                </a:solidFill>
              </a:rPr>
              <a:t> </a:t>
            </a:r>
            <a:r>
              <a:rPr lang="en-US" sz="1400" b="1" dirty="0" err="1" smtClean="0">
                <a:solidFill>
                  <a:schemeClr val="bg1"/>
                </a:solidFill>
              </a:rPr>
              <a:t>sebagai</a:t>
            </a:r>
            <a:r>
              <a:rPr lang="en-US" sz="1400" b="1" dirty="0" smtClean="0">
                <a:solidFill>
                  <a:schemeClr val="bg1"/>
                </a:solidFill>
              </a:rPr>
              <a:t>  </a:t>
            </a:r>
            <a:r>
              <a:rPr lang="en-US" sz="1400" b="1" dirty="0" err="1" smtClean="0">
                <a:solidFill>
                  <a:schemeClr val="bg1"/>
                </a:solidFill>
              </a:rPr>
              <a:t>negara</a:t>
            </a:r>
            <a:r>
              <a:rPr lang="en-US" sz="1400" b="1" dirty="0" smtClean="0">
                <a:solidFill>
                  <a:schemeClr val="bg1"/>
                </a:solidFill>
              </a:rPr>
              <a:t> </a:t>
            </a:r>
            <a:r>
              <a:rPr lang="en-US" sz="1400" b="1" dirty="0" err="1" smtClean="0">
                <a:solidFill>
                  <a:schemeClr val="bg1"/>
                </a:solidFill>
              </a:rPr>
              <a:t>maritim</a:t>
            </a:r>
            <a:r>
              <a:rPr lang="en-US" sz="1400" b="1" dirty="0" smtClean="0">
                <a:solidFill>
                  <a:schemeClr val="bg1"/>
                </a:solidFill>
              </a:rPr>
              <a:t>:  </a:t>
            </a:r>
            <a:r>
              <a:rPr lang="en-US" sz="1400" b="1" dirty="0" err="1" smtClean="0">
                <a:solidFill>
                  <a:schemeClr val="bg1"/>
                </a:solidFill>
              </a:rPr>
              <a:t>perikanan</a:t>
            </a:r>
            <a:r>
              <a:rPr lang="en-US" sz="1400" b="1" dirty="0" smtClean="0">
                <a:solidFill>
                  <a:schemeClr val="bg1"/>
                </a:solidFill>
              </a:rPr>
              <a:t>, </a:t>
            </a:r>
            <a:r>
              <a:rPr lang="en-US" sz="1400" b="1" dirty="0" err="1" smtClean="0">
                <a:solidFill>
                  <a:schemeClr val="bg1"/>
                </a:solidFill>
              </a:rPr>
              <a:t>kelautan</a:t>
            </a:r>
            <a:r>
              <a:rPr lang="en-US" sz="1400" b="1" dirty="0" smtClean="0">
                <a:solidFill>
                  <a:schemeClr val="bg1"/>
                </a:solidFill>
              </a:rPr>
              <a:t> </a:t>
            </a:r>
            <a:r>
              <a:rPr lang="en-US" sz="1400" b="1" dirty="0" err="1" smtClean="0">
                <a:solidFill>
                  <a:schemeClr val="bg1"/>
                </a:solidFill>
              </a:rPr>
              <a:t>serta</a:t>
            </a:r>
            <a:r>
              <a:rPr lang="en-US" sz="1400" b="1" dirty="0" smtClean="0">
                <a:solidFill>
                  <a:schemeClr val="bg1"/>
                </a:solidFill>
              </a:rPr>
              <a:t> kaya </a:t>
            </a:r>
            <a:r>
              <a:rPr lang="en-US" sz="1400" b="1" dirty="0" err="1" smtClean="0">
                <a:solidFill>
                  <a:schemeClr val="bg1"/>
                </a:solidFill>
              </a:rPr>
              <a:t>budaya</a:t>
            </a:r>
            <a:r>
              <a:rPr lang="en-US" sz="1400" b="1" dirty="0" smtClean="0">
                <a:solidFill>
                  <a:schemeClr val="bg1"/>
                </a:solidFill>
              </a:rPr>
              <a:t>  </a:t>
            </a:r>
            <a:r>
              <a:rPr lang="en-US" sz="1400" b="1" dirty="0" err="1" smtClean="0">
                <a:solidFill>
                  <a:schemeClr val="bg1"/>
                </a:solidFill>
              </a:rPr>
              <a:t>pariwisata</a:t>
            </a:r>
            <a:r>
              <a:rPr lang="en-US" sz="1400" b="1" dirty="0" smtClean="0">
                <a:solidFill>
                  <a:schemeClr val="bg1"/>
                </a:solidFill>
              </a:rPr>
              <a:t>, </a:t>
            </a:r>
            <a:r>
              <a:rPr lang="en-US" sz="1400" b="1" dirty="0" err="1" smtClean="0">
                <a:solidFill>
                  <a:schemeClr val="bg1"/>
                </a:solidFill>
              </a:rPr>
              <a:t>keberagaamn</a:t>
            </a:r>
            <a:r>
              <a:rPr lang="en-US" sz="1400" b="1" dirty="0" smtClean="0">
                <a:solidFill>
                  <a:schemeClr val="bg1"/>
                </a:solidFill>
              </a:rPr>
              <a:t> </a:t>
            </a:r>
            <a:r>
              <a:rPr lang="en-US" sz="1400" b="1" dirty="0" err="1" smtClean="0">
                <a:solidFill>
                  <a:schemeClr val="bg1"/>
                </a:solidFill>
              </a:rPr>
              <a:t>budaya</a:t>
            </a:r>
            <a:r>
              <a:rPr lang="en-US" sz="1400" b="1" dirty="0" smtClean="0">
                <a:solidFill>
                  <a:schemeClr val="bg1"/>
                </a:solidFill>
              </a:rPr>
              <a:t>  </a:t>
            </a:r>
            <a:r>
              <a:rPr lang="en-US" sz="1400" b="1" dirty="0" err="1" smtClean="0">
                <a:solidFill>
                  <a:schemeClr val="bg1"/>
                </a:solidFill>
              </a:rPr>
              <a:t>dll</a:t>
            </a:r>
            <a:endParaRPr lang="en-US" sz="1400" b="1" dirty="0">
              <a:solidFill>
                <a:schemeClr val="bg1"/>
              </a:solidFill>
            </a:endParaRPr>
          </a:p>
        </p:txBody>
      </p:sp>
      <p:sp>
        <p:nvSpPr>
          <p:cNvPr id="54" name="TextBox 19"/>
          <p:cNvSpPr txBox="1"/>
          <p:nvPr/>
        </p:nvSpPr>
        <p:spPr>
          <a:xfrm>
            <a:off x="228600" y="6109037"/>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smtClean="0"/>
              <a:t>Natural Capital</a:t>
            </a:r>
            <a:endParaRPr lang="en-US" sz="1600" b="1" dirty="0"/>
          </a:p>
        </p:txBody>
      </p:sp>
      <p:sp>
        <p:nvSpPr>
          <p:cNvPr id="55" name="TextBox 20"/>
          <p:cNvSpPr txBox="1"/>
          <p:nvPr/>
        </p:nvSpPr>
        <p:spPr>
          <a:xfrm>
            <a:off x="228600" y="5307568"/>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smtClean="0"/>
              <a:t>Human Capital</a:t>
            </a:r>
            <a:endParaRPr lang="en-US" sz="1600" b="1" dirty="0"/>
          </a:p>
        </p:txBody>
      </p:sp>
      <p:sp>
        <p:nvSpPr>
          <p:cNvPr id="56" name="TextBox 21"/>
          <p:cNvSpPr txBox="1"/>
          <p:nvPr/>
        </p:nvSpPr>
        <p:spPr>
          <a:xfrm>
            <a:off x="228600" y="3732193"/>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err="1" smtClean="0"/>
              <a:t>Pilar</a:t>
            </a:r>
            <a:r>
              <a:rPr lang="en-US" sz="1600" b="1" dirty="0" smtClean="0"/>
              <a:t> </a:t>
            </a:r>
            <a:r>
              <a:rPr lang="en-US" sz="1600" b="1" dirty="0" err="1" smtClean="0"/>
              <a:t>Strategis</a:t>
            </a:r>
            <a:endParaRPr lang="en-US" sz="1600" b="1" dirty="0"/>
          </a:p>
        </p:txBody>
      </p:sp>
      <p:sp>
        <p:nvSpPr>
          <p:cNvPr id="57" name="TextBox 22"/>
          <p:cNvSpPr txBox="1"/>
          <p:nvPr/>
        </p:nvSpPr>
        <p:spPr>
          <a:xfrm>
            <a:off x="228600" y="2208193"/>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err="1" smtClean="0"/>
              <a:t>Inisiatif</a:t>
            </a:r>
            <a:r>
              <a:rPr lang="en-US" sz="1600" b="1" dirty="0" smtClean="0"/>
              <a:t> </a:t>
            </a:r>
            <a:r>
              <a:rPr lang="en-US" sz="1600" b="1" dirty="0" err="1" smtClean="0"/>
              <a:t>Strategis</a:t>
            </a:r>
            <a:endParaRPr lang="en-US" sz="1600" b="1" dirty="0"/>
          </a:p>
        </p:txBody>
      </p:sp>
      <p:sp>
        <p:nvSpPr>
          <p:cNvPr id="58" name="TextBox 23"/>
          <p:cNvSpPr txBox="1"/>
          <p:nvPr/>
        </p:nvSpPr>
        <p:spPr>
          <a:xfrm>
            <a:off x="228600" y="1268968"/>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id-ID" sz="1600" b="1" dirty="0" smtClean="0"/>
              <a:t>Visi Koperasi</a:t>
            </a:r>
            <a:endParaRPr lang="id-ID" sz="1600" b="1" dirty="0"/>
          </a:p>
        </p:txBody>
      </p:sp>
      <p:sp>
        <p:nvSpPr>
          <p:cNvPr id="59" name="TextBox 24"/>
          <p:cNvSpPr txBox="1"/>
          <p:nvPr/>
        </p:nvSpPr>
        <p:spPr>
          <a:xfrm>
            <a:off x="7772400" y="6109037"/>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smtClean="0"/>
              <a:t>Natural Capital</a:t>
            </a:r>
            <a:endParaRPr lang="en-US" sz="1600" b="1" dirty="0"/>
          </a:p>
        </p:txBody>
      </p:sp>
      <p:sp>
        <p:nvSpPr>
          <p:cNvPr id="60" name="TextBox 25"/>
          <p:cNvSpPr txBox="1"/>
          <p:nvPr/>
        </p:nvSpPr>
        <p:spPr>
          <a:xfrm>
            <a:off x="7772400" y="5307568"/>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smtClean="0"/>
              <a:t>Human </a:t>
            </a:r>
            <a:r>
              <a:rPr lang="en-US" sz="1600" b="1" dirty="0" err="1" smtClean="0"/>
              <a:t>Investmen</a:t>
            </a:r>
            <a:endParaRPr lang="en-US" sz="1600" b="1" dirty="0"/>
          </a:p>
        </p:txBody>
      </p:sp>
      <p:sp>
        <p:nvSpPr>
          <p:cNvPr id="61" name="TextBox 26"/>
          <p:cNvSpPr txBox="1"/>
          <p:nvPr/>
        </p:nvSpPr>
        <p:spPr>
          <a:xfrm>
            <a:off x="7772400" y="3326368"/>
            <a:ext cx="1371600" cy="1169551"/>
          </a:xfrm>
          <a:prstGeom prst="rect">
            <a:avLst/>
          </a:prstGeom>
          <a:solidFill>
            <a:srgbClr val="FFFF00"/>
          </a:solid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err="1" smtClean="0"/>
              <a:t>Konsolidasi</a:t>
            </a:r>
            <a:r>
              <a:rPr lang="en-US" sz="1400" b="1" dirty="0" smtClean="0"/>
              <a:t> </a:t>
            </a:r>
            <a:r>
              <a:rPr lang="en-US" sz="1400" b="1" dirty="0" err="1" smtClean="0"/>
              <a:t>dan</a:t>
            </a:r>
            <a:r>
              <a:rPr lang="en-US" sz="1400" b="1" dirty="0" smtClean="0"/>
              <a:t> </a:t>
            </a:r>
            <a:r>
              <a:rPr lang="en-US" sz="1400" b="1" dirty="0" err="1" smtClean="0"/>
              <a:t>Modernisasi</a:t>
            </a:r>
            <a:r>
              <a:rPr lang="en-US" sz="1400" b="1" dirty="0" smtClean="0"/>
              <a:t>  </a:t>
            </a:r>
            <a:r>
              <a:rPr lang="en-US" sz="1400" b="1" dirty="0" err="1"/>
              <a:t>B</a:t>
            </a:r>
            <a:r>
              <a:rPr lang="en-US" sz="1400" b="1" dirty="0" err="1" smtClean="0"/>
              <a:t>isnis</a:t>
            </a:r>
            <a:r>
              <a:rPr lang="en-US" sz="1400" b="1" dirty="0" smtClean="0"/>
              <a:t> </a:t>
            </a:r>
            <a:r>
              <a:rPr lang="en-US" sz="1400" b="1" dirty="0" err="1" smtClean="0"/>
              <a:t>Koperasi</a:t>
            </a:r>
            <a:endParaRPr lang="en-US" sz="1400" b="1" dirty="0"/>
          </a:p>
        </p:txBody>
      </p:sp>
      <p:sp>
        <p:nvSpPr>
          <p:cNvPr id="62" name="TextBox 27"/>
          <p:cNvSpPr txBox="1"/>
          <p:nvPr/>
        </p:nvSpPr>
        <p:spPr>
          <a:xfrm>
            <a:off x="7772400" y="2107168"/>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err="1" smtClean="0"/>
              <a:t>Aliansi</a:t>
            </a:r>
            <a:endParaRPr lang="en-US" sz="1600" b="1" dirty="0" smtClean="0"/>
          </a:p>
          <a:p>
            <a:pPr algn="ctr"/>
            <a:r>
              <a:rPr lang="en-US" sz="1600" b="1" dirty="0" err="1" smtClean="0"/>
              <a:t>Strategis</a:t>
            </a:r>
            <a:endParaRPr lang="en-US" sz="1600" b="1" dirty="0"/>
          </a:p>
        </p:txBody>
      </p:sp>
      <p:sp>
        <p:nvSpPr>
          <p:cNvPr id="63" name="TextBox 28"/>
          <p:cNvSpPr txBox="1"/>
          <p:nvPr/>
        </p:nvSpPr>
        <p:spPr>
          <a:xfrm>
            <a:off x="7772400" y="1268968"/>
            <a:ext cx="1066800" cy="584775"/>
          </a:xfrm>
          <a:prstGeom prst="rect">
            <a:avLst/>
          </a:prstGeom>
          <a:solidFill>
            <a:srgbClr val="FFC000"/>
          </a:solid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smtClean="0"/>
              <a:t>Target 2045</a:t>
            </a:r>
            <a:endParaRPr lang="en-US" sz="1600" b="1" dirty="0"/>
          </a:p>
        </p:txBody>
      </p:sp>
      <p:sp>
        <p:nvSpPr>
          <p:cNvPr id="64" name="TextBox 29"/>
          <p:cNvSpPr txBox="1"/>
          <p:nvPr/>
        </p:nvSpPr>
        <p:spPr>
          <a:xfrm>
            <a:off x="228600" y="4661237"/>
            <a:ext cx="1066800" cy="584775"/>
          </a:xfrm>
          <a:prstGeom prst="rect">
            <a:avLst/>
          </a:prstGeom>
          <a:noFill/>
          <a:ln>
            <a:solidFill>
              <a:srgbClr val="002060"/>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err="1" smtClean="0"/>
              <a:t>Sosiocultural</a:t>
            </a:r>
            <a:r>
              <a:rPr lang="en-US" sz="1600" b="1" dirty="0" smtClean="0"/>
              <a:t> Capital</a:t>
            </a:r>
            <a:endParaRPr lang="en-US" sz="1600" b="1" dirty="0"/>
          </a:p>
        </p:txBody>
      </p:sp>
      <p:sp>
        <p:nvSpPr>
          <p:cNvPr id="65" name="Right Arrow 64"/>
          <p:cNvSpPr/>
          <p:nvPr/>
        </p:nvSpPr>
        <p:spPr>
          <a:xfrm>
            <a:off x="1371600" y="389277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6" name="Right Arrow 65"/>
          <p:cNvSpPr/>
          <p:nvPr/>
        </p:nvSpPr>
        <p:spPr>
          <a:xfrm>
            <a:off x="1371600" y="225956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7" name="Right Arrow 66"/>
          <p:cNvSpPr/>
          <p:nvPr/>
        </p:nvSpPr>
        <p:spPr>
          <a:xfrm>
            <a:off x="1371600" y="547392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8" name="Right Arrow 67"/>
          <p:cNvSpPr/>
          <p:nvPr/>
        </p:nvSpPr>
        <p:spPr>
          <a:xfrm>
            <a:off x="1371600" y="142136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9" name="Right Arrow 68"/>
          <p:cNvSpPr/>
          <p:nvPr/>
        </p:nvSpPr>
        <p:spPr>
          <a:xfrm>
            <a:off x="1371600" y="623592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0" name="Oval 69"/>
          <p:cNvSpPr/>
          <p:nvPr/>
        </p:nvSpPr>
        <p:spPr>
          <a:xfrm>
            <a:off x="4038600" y="659368"/>
            <a:ext cx="1167824" cy="6096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1" name="TextBox 8"/>
          <p:cNvSpPr txBox="1"/>
          <p:nvPr/>
        </p:nvSpPr>
        <p:spPr>
          <a:xfrm>
            <a:off x="4038600" y="735568"/>
            <a:ext cx="1167824"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err="1" smtClean="0"/>
              <a:t>Pancasila</a:t>
            </a:r>
            <a:r>
              <a:rPr lang="en-US" sz="1400" b="1" dirty="0" smtClean="0"/>
              <a:t> &amp; UUD 1945</a:t>
            </a:r>
            <a:endParaRPr lang="en-US" sz="1400" b="1" dirty="0"/>
          </a:p>
        </p:txBody>
      </p:sp>
      <p:sp>
        <p:nvSpPr>
          <p:cNvPr id="72" name="Right Arrow 71"/>
          <p:cNvSpPr/>
          <p:nvPr/>
        </p:nvSpPr>
        <p:spPr>
          <a:xfrm>
            <a:off x="7467600" y="378356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3" name="Right Arrow 72"/>
          <p:cNvSpPr/>
          <p:nvPr/>
        </p:nvSpPr>
        <p:spPr>
          <a:xfrm>
            <a:off x="7467600" y="547392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4" name="Right Arrow 73"/>
          <p:cNvSpPr/>
          <p:nvPr/>
        </p:nvSpPr>
        <p:spPr>
          <a:xfrm>
            <a:off x="7467600" y="2259568"/>
            <a:ext cx="304800" cy="2908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5" name="Left Arrow 74"/>
          <p:cNvSpPr/>
          <p:nvPr/>
        </p:nvSpPr>
        <p:spPr>
          <a:xfrm>
            <a:off x="7391400" y="6235928"/>
            <a:ext cx="266700" cy="2908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marL="346075" lvl="0" indent="-346075" algn="just">
              <a:buNone/>
            </a:pPr>
            <a:r>
              <a:rPr lang="en-US" sz="2800" b="1" dirty="0" smtClean="0">
                <a:latin typeface="+mj-lt"/>
              </a:rPr>
              <a:t>2</a:t>
            </a:r>
            <a:r>
              <a:rPr lang="id-ID" sz="2800" b="1" noProof="1" smtClean="0">
                <a:latin typeface="+mj-lt"/>
              </a:rPr>
              <a:t>. Kekuatan Koperasi </a:t>
            </a:r>
          </a:p>
          <a:p>
            <a:pPr marL="639763" lvl="1" indent="-293688" algn="just"/>
            <a:endParaRPr lang="en-US" sz="1800" noProof="1" smtClean="0">
              <a:latin typeface="+mj-lt"/>
            </a:endParaRPr>
          </a:p>
          <a:p>
            <a:pPr marL="639763" lvl="1" indent="-293688" algn="just"/>
            <a:r>
              <a:rPr lang="id-ID" b="1" noProof="1" smtClean="0">
                <a:latin typeface="+mj-lt"/>
              </a:rPr>
              <a:t>Menurut </a:t>
            </a:r>
            <a:r>
              <a:rPr lang="id-ID" b="1" i="1" noProof="1" smtClean="0">
                <a:latin typeface="+mj-lt"/>
              </a:rPr>
              <a:t>I</a:t>
            </a:r>
            <a:r>
              <a:rPr lang="en-US" b="1" i="1" noProof="1" smtClean="0">
                <a:latin typeface="+mj-lt"/>
              </a:rPr>
              <a:t>nternational </a:t>
            </a:r>
            <a:r>
              <a:rPr lang="id-ID" b="1" i="1" noProof="1" smtClean="0">
                <a:latin typeface="+mj-lt"/>
              </a:rPr>
              <a:t>C</a:t>
            </a:r>
            <a:r>
              <a:rPr lang="en-US" b="1" i="1" noProof="1" smtClean="0">
                <a:latin typeface="+mj-lt"/>
              </a:rPr>
              <a:t>ooperative </a:t>
            </a:r>
            <a:r>
              <a:rPr lang="id-ID" b="1" i="1" noProof="1" smtClean="0">
                <a:latin typeface="+mj-lt"/>
              </a:rPr>
              <a:t>A</a:t>
            </a:r>
            <a:r>
              <a:rPr lang="en-US" b="1" i="1" noProof="1" smtClean="0">
                <a:latin typeface="+mj-lt"/>
              </a:rPr>
              <a:t>lliance</a:t>
            </a:r>
            <a:r>
              <a:rPr lang="en-US" b="1" noProof="1" smtClean="0">
                <a:latin typeface="+mj-lt"/>
              </a:rPr>
              <a:t> (ICA)</a:t>
            </a:r>
          </a:p>
          <a:p>
            <a:pPr marL="639763" lvl="1" indent="-293688" algn="just">
              <a:buNone/>
            </a:pPr>
            <a:r>
              <a:rPr lang="en-US" noProof="1" smtClean="0">
                <a:latin typeface="+mj-lt"/>
              </a:rPr>
              <a:t>	Koperasi lebih baik dari badan usaha lain, karena: </a:t>
            </a:r>
          </a:p>
          <a:p>
            <a:pPr marL="639763" lvl="1" indent="-293688" algn="just">
              <a:buNone/>
            </a:pPr>
            <a:r>
              <a:rPr lang="en-US" noProof="1" smtClean="0">
                <a:latin typeface="+mj-lt"/>
              </a:rPr>
              <a:t>	1) memberikan individu partisipasi melalui kepemilikan yang membuat mereka inheren lebih menarik, lebih produktif, dan lebih berguna.</a:t>
            </a:r>
          </a:p>
          <a:p>
            <a:pPr marL="639763" lvl="1" indent="-293688" algn="just">
              <a:buNone/>
            </a:pPr>
            <a:r>
              <a:rPr lang="en-US" noProof="1" smtClean="0">
                <a:latin typeface="+mj-lt"/>
              </a:rPr>
              <a:t>	2) model bisnis koperasi menciptakan lebih besar manfaat ekonomi sosial dan lingkungan yang sifatnya berkelanjutan. </a:t>
            </a:r>
          </a:p>
          <a:p>
            <a:pPr marL="639763" lvl="1" indent="-293688" algn="just">
              <a:buNone/>
            </a:pPr>
            <a:r>
              <a:rPr lang="en-US" noProof="1" smtClean="0">
                <a:latin typeface="+mj-lt"/>
              </a:rPr>
              <a:t>	3)  menjadi model bisnis yang menempatkan orang-orang di jantng pengambilan keputusan ekonomi dan membawa lebih besar rasa fair play untuk ekonomi global.</a:t>
            </a:r>
            <a:endParaRPr lang="id-ID" noProof="1" smtClean="0">
              <a:latin typeface="+mj-lt"/>
            </a:endParaRPr>
          </a:p>
          <a:p>
            <a:pPr algn="just"/>
            <a:endParaRPr lang="en-US" sz="2000" dirty="0" smtClean="0">
              <a:latin typeface="+mj-lt"/>
            </a:endParaRPr>
          </a:p>
          <a:p>
            <a:pPr algn="just">
              <a:buNone/>
            </a:pPr>
            <a:endParaRPr lang="en-US" sz="2000" dirty="0">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marL="457200" lvl="1" indent="-285750" algn="just"/>
            <a:r>
              <a:rPr lang="en-US" b="1" noProof="1" smtClean="0">
                <a:latin typeface="+mj-lt"/>
              </a:rPr>
              <a:t>Pengakuan </a:t>
            </a:r>
            <a:r>
              <a:rPr lang="id-ID" b="1" noProof="1" smtClean="0">
                <a:latin typeface="+mj-lt"/>
              </a:rPr>
              <a:t>PBB</a:t>
            </a:r>
            <a:endParaRPr lang="en-US" b="1" noProof="1" smtClean="0">
              <a:latin typeface="+mj-lt"/>
            </a:endParaRPr>
          </a:p>
          <a:p>
            <a:pPr marL="639763" lvl="1" indent="-293688" algn="just">
              <a:buNone/>
            </a:pPr>
            <a:endParaRPr lang="en-US" b="1" noProof="1" smtClean="0">
              <a:latin typeface="+mj-lt"/>
            </a:endParaRPr>
          </a:p>
          <a:p>
            <a:pPr marL="639763" lvl="1" indent="-182563" algn="just">
              <a:buNone/>
            </a:pPr>
            <a:r>
              <a:rPr lang="en-US" noProof="1" smtClean="0">
                <a:latin typeface="+mj-lt"/>
              </a:rPr>
              <a:t>Koperasi merupakan: </a:t>
            </a:r>
          </a:p>
          <a:p>
            <a:pPr marL="914400" lvl="1" indent="-457200" algn="just">
              <a:buNone/>
            </a:pPr>
            <a:r>
              <a:rPr lang="en-US" noProof="1" smtClean="0">
                <a:latin typeface="+mj-lt"/>
              </a:rPr>
              <a:t>1)	Model bisnis komersial  yang efisien dan cara yang efektif dalam melakukan bisnis </a:t>
            </a:r>
          </a:p>
          <a:p>
            <a:pPr marL="914400" lvl="1" indent="-457200" algn="just">
              <a:buNone/>
            </a:pPr>
            <a:r>
              <a:rPr lang="en-US" noProof="1" smtClean="0">
                <a:latin typeface="+mj-lt"/>
              </a:rPr>
              <a:t>2)	Koperasi memakai pendekatan bekerja pada skala yang sangat kecil hingga skala yang sangat besar. </a:t>
            </a:r>
          </a:p>
          <a:p>
            <a:pPr marL="914400" lvl="1" indent="-457200" algn="just">
              <a:buNone/>
            </a:pPr>
            <a:r>
              <a:rPr lang="en-US" noProof="1" smtClean="0">
                <a:latin typeface="+mj-lt"/>
              </a:rPr>
              <a:t>3)	lembaga koperasi menciptakan keamanan jangka panjang: tahan lama (bertahan di masa krisis), berkelanjutan dan sukses</a:t>
            </a:r>
            <a:endParaRPr lang="id-ID" noProof="1" smtClean="0">
              <a:latin typeface="+mj-lt"/>
            </a:endParaRPr>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04088"/>
          </a:xfrm>
        </p:spPr>
        <p:txBody>
          <a:bodyPr>
            <a:normAutofit fontScale="90000"/>
          </a:bodyPr>
          <a:lstStyle/>
          <a:p>
            <a:pPr algn="ctr"/>
            <a:r>
              <a:rPr lang="en-US" dirty="0" err="1" smtClean="0"/>
              <a:t>Pengantar</a:t>
            </a:r>
            <a:endParaRPr lang="en-US" dirty="0"/>
          </a:p>
        </p:txBody>
      </p:sp>
      <p:sp>
        <p:nvSpPr>
          <p:cNvPr id="3" name="Content Placeholder 2"/>
          <p:cNvSpPr>
            <a:spLocks noGrp="1"/>
          </p:cNvSpPr>
          <p:nvPr>
            <p:ph idx="1"/>
          </p:nvPr>
        </p:nvSpPr>
        <p:spPr>
          <a:xfrm>
            <a:off x="457200" y="2209800"/>
            <a:ext cx="8229600" cy="4389120"/>
          </a:xfrm>
        </p:spPr>
        <p:txBody>
          <a:bodyPr>
            <a:normAutofit/>
          </a:bodyPr>
          <a:lstStyle/>
          <a:p>
            <a:pPr lvl="0" algn="just"/>
            <a:r>
              <a:rPr lang="id-ID" sz="1800" dirty="0" smtClean="0">
                <a:latin typeface="+mj-lt"/>
              </a:rPr>
              <a:t>Tema yang diberikan kepada saya </a:t>
            </a:r>
            <a:r>
              <a:rPr lang="id-ID" sz="1800" b="1" dirty="0" smtClean="0">
                <a:latin typeface="+mj-lt"/>
              </a:rPr>
              <a:t>“Membangun Indonesia dari Pinggiran, Design Program Koperasi Berbasis Kepulauan dan Pesisir”</a:t>
            </a:r>
            <a:r>
              <a:rPr lang="id-ID" sz="1800" dirty="0" smtClean="0">
                <a:latin typeface="+mj-lt"/>
              </a:rPr>
              <a:t> – saya tambahkan </a:t>
            </a:r>
            <a:r>
              <a:rPr lang="id-ID" sz="1800" b="1" i="1" dirty="0" smtClean="0">
                <a:latin typeface="+mj-lt"/>
              </a:rPr>
              <a:t>“Untuk Mewujutkan Indonesia Menjadi Poros Maritim Dunia”</a:t>
            </a:r>
            <a:endParaRPr lang="id-ID" sz="1800" dirty="0" smtClean="0">
              <a:latin typeface="+mj-lt"/>
            </a:endParaRPr>
          </a:p>
          <a:p>
            <a:pPr lvl="0" algn="just"/>
            <a:r>
              <a:rPr lang="id-ID" sz="1800" dirty="0" smtClean="0">
                <a:latin typeface="+mj-lt"/>
              </a:rPr>
              <a:t>Ironi: negara kaya raya sumber daya alam (pertanian, peternakan, kehutanan, perikanan, kelautan, pertambangan), tetapi mayoritas rakyatnya hidup di bawah garis kemiskinan, di garis kemiskinan (menurut PBB hidup dengan 2 dolar AS atau Rp 25.000/perhari).</a:t>
            </a:r>
          </a:p>
          <a:p>
            <a:pPr lvl="0" algn="just"/>
            <a:r>
              <a:rPr lang="id-ID" sz="1800" dirty="0" smtClean="0">
                <a:latin typeface="+mj-lt"/>
              </a:rPr>
              <a:t>Pemaparan yang akan saya sajikan dibagi dalam tiga bagian, yaitu: (1) Indonesia sebagai Bangsa Maritim; (2) Dua agenda strategis dalam Visi Nawacita, yaitu ‘Membangun Indonesia dari Pinggiran’ dan Indonesia Menjadi Poros Maritim Dunia;   (3) Design Program Koperasi Berbasis Kepulauan dan Pesisir</a:t>
            </a:r>
            <a:endParaRPr lang="id-ID" sz="1800" dirty="0">
              <a:latin typeface="+mj-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marL="639763" lvl="1" indent="-293688" algn="just"/>
            <a:r>
              <a:rPr lang="id-ID" b="1" noProof="1" smtClean="0">
                <a:latin typeface="+mj-lt"/>
              </a:rPr>
              <a:t>Menurut Bung Hatta</a:t>
            </a:r>
          </a:p>
          <a:p>
            <a:pPr marL="630238" indent="0" algn="just">
              <a:buNone/>
            </a:pPr>
            <a:r>
              <a:rPr lang="id-ID" sz="2000" noProof="1" smtClean="0">
                <a:latin typeface="+mj-lt"/>
              </a:rPr>
              <a:t>Sistem Ekonomi Koperasi paling cocok diterapkan di Indonesia karena</a:t>
            </a:r>
            <a:r>
              <a:rPr lang="en-US" sz="2000" noProof="1" smtClean="0">
                <a:latin typeface="+mj-lt"/>
              </a:rPr>
              <a:t>:</a:t>
            </a:r>
          </a:p>
          <a:p>
            <a:pPr marL="973138" indent="-342900" algn="just">
              <a:buAutoNum type="arabicParenR"/>
            </a:pPr>
            <a:r>
              <a:rPr lang="en-US" sz="2000" noProof="1" smtClean="0">
                <a:latin typeface="+mj-lt"/>
              </a:rPr>
              <a:t>M</a:t>
            </a:r>
            <a:r>
              <a:rPr lang="id-ID" sz="2000" noProof="1" smtClean="0">
                <a:latin typeface="+mj-lt"/>
              </a:rPr>
              <a:t>ayoritas rakyat Indonesia hidup miskin dan sulit keluar dari kemiskinan akibat (</a:t>
            </a:r>
            <a:r>
              <a:rPr lang="en-US" sz="2000" noProof="1" smtClean="0">
                <a:latin typeface="+mj-lt"/>
              </a:rPr>
              <a:t>a</a:t>
            </a:r>
            <a:r>
              <a:rPr lang="id-ID" sz="2000" noProof="1" smtClean="0">
                <a:latin typeface="+mj-lt"/>
              </a:rPr>
              <a:t>) orang Indonesia tinggal di wilayah yang luas di ribuan pulau; (</a:t>
            </a:r>
            <a:r>
              <a:rPr lang="en-US" sz="2000" noProof="1" smtClean="0">
                <a:latin typeface="+mj-lt"/>
              </a:rPr>
              <a:t>b</a:t>
            </a:r>
            <a:r>
              <a:rPr lang="id-ID" sz="2000" noProof="1" smtClean="0">
                <a:latin typeface="+mj-lt"/>
              </a:rPr>
              <a:t>) warisan</a:t>
            </a:r>
            <a:r>
              <a:rPr lang="en-US" sz="2000" noProof="1" smtClean="0">
                <a:latin typeface="+mj-lt"/>
              </a:rPr>
              <a:t> kapitalisme oleh</a:t>
            </a:r>
            <a:r>
              <a:rPr lang="id-ID" sz="2000" noProof="1" smtClean="0">
                <a:latin typeface="+mj-lt"/>
              </a:rPr>
              <a:t> penjajahan yang sangat panjang</a:t>
            </a:r>
            <a:r>
              <a:rPr lang="en-US" sz="2000" noProof="1" smtClean="0">
                <a:latin typeface="+mj-lt"/>
              </a:rPr>
              <a:t> yang menciptakan struktur sosial ekonomi yang timpang; </a:t>
            </a:r>
          </a:p>
          <a:p>
            <a:pPr marL="973138" indent="-342900" algn="just">
              <a:buAutoNum type="arabicParenR"/>
            </a:pPr>
            <a:r>
              <a:rPr lang="en-US" sz="2000" noProof="1" smtClean="0">
                <a:latin typeface="+mj-lt"/>
              </a:rPr>
              <a:t>Masyarakat Indonesia memiliki  budaya kekeluargaan dan gotong-royong.</a:t>
            </a:r>
          </a:p>
          <a:p>
            <a:pPr marL="973138" indent="-342900" algn="just">
              <a:buNone/>
            </a:pPr>
            <a:r>
              <a:rPr lang="en-US" sz="2000" noProof="1" smtClean="0">
                <a:latin typeface="+mj-lt"/>
              </a:rPr>
              <a:t>  </a:t>
            </a:r>
            <a:endParaRPr lang="id-ID" sz="2000" noProof="1" smtClean="0">
              <a:latin typeface="+mj-lt"/>
            </a:endParaRPr>
          </a:p>
          <a:p>
            <a:pPr marL="630238" indent="0" algn="just">
              <a:buNone/>
            </a:pPr>
            <a:r>
              <a:rPr lang="en-US" sz="2000" noProof="1" smtClean="0">
                <a:latin typeface="+mj-lt"/>
              </a:rPr>
              <a:t>	</a:t>
            </a:r>
            <a:r>
              <a:rPr lang="id-ID" sz="2000" noProof="1" smtClean="0">
                <a:latin typeface="+mj-lt"/>
              </a:rPr>
              <a:t>Itulah yang disebut Bung Hatta sebagai </a:t>
            </a:r>
            <a:r>
              <a:rPr lang="en-US" sz="2000" b="1" noProof="1" smtClean="0">
                <a:latin typeface="+mj-lt"/>
              </a:rPr>
              <a:t>‘</a:t>
            </a:r>
            <a:r>
              <a:rPr lang="id-ID" sz="2000" b="1" noProof="1" smtClean="0">
                <a:latin typeface="+mj-lt"/>
              </a:rPr>
              <a:t>filosofi sapu lidi</a:t>
            </a:r>
            <a:r>
              <a:rPr lang="en-US" sz="2000" b="1" noProof="1" smtClean="0">
                <a:latin typeface="+mj-lt"/>
              </a:rPr>
              <a:t>’</a:t>
            </a:r>
            <a:r>
              <a:rPr lang="id-ID" sz="2000" noProof="1" smtClean="0">
                <a:latin typeface="+mj-lt"/>
              </a:rPr>
              <a:t>: sebuah lidi mudah dipatahkan, tetapi jika sejumlah lidi disatukan maka sulit dipatahkan. Dalam </a:t>
            </a:r>
            <a:r>
              <a:rPr lang="en-US" sz="2000" noProof="1" smtClean="0">
                <a:latin typeface="+mj-lt"/>
              </a:rPr>
              <a:t>	</a:t>
            </a:r>
            <a:r>
              <a:rPr lang="id-ID" sz="2000" noProof="1" smtClean="0">
                <a:latin typeface="+mj-lt"/>
              </a:rPr>
              <a:t>ungkapan yang lebih popular kita kenal “bersatu kita teguh, bercerai kita </a:t>
            </a:r>
            <a:r>
              <a:rPr lang="en-US" sz="2000" noProof="1" smtClean="0">
                <a:latin typeface="+mj-lt"/>
              </a:rPr>
              <a:t>	</a:t>
            </a:r>
            <a:r>
              <a:rPr lang="id-ID" sz="2000" noProof="1" smtClean="0">
                <a:latin typeface="+mj-lt"/>
              </a:rPr>
              <a:t>runtuh.” </a:t>
            </a:r>
            <a:r>
              <a:rPr lang="id-ID" sz="1800" noProof="1" smtClean="0">
                <a:latin typeface="+mj-lt"/>
              </a:rPr>
              <a:t> </a:t>
            </a:r>
          </a:p>
          <a:p>
            <a:endParaRPr lang="en-US" sz="1800" dirty="0">
              <a:latin typeface="+mj-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t>BAGIAN TIGA</a:t>
            </a:r>
            <a:r>
              <a:rPr lang="en-US" sz="2400" dirty="0" smtClean="0"/>
              <a:t/>
            </a:r>
            <a:br>
              <a:rPr lang="en-US" sz="2400" dirty="0" smtClean="0"/>
            </a:br>
            <a:r>
              <a:rPr lang="en-US" sz="2400" b="1" dirty="0" smtClean="0"/>
              <a:t>DESIGN KOPERASI BERBASIS KEPULAUAN DAN PESISIR</a:t>
            </a:r>
            <a:endParaRPr lang="en-US" sz="2400" dirty="0"/>
          </a:p>
        </p:txBody>
      </p:sp>
      <p:sp>
        <p:nvSpPr>
          <p:cNvPr id="3" name="Content Placeholder 2"/>
          <p:cNvSpPr>
            <a:spLocks noGrp="1"/>
          </p:cNvSpPr>
          <p:nvPr>
            <p:ph idx="1"/>
          </p:nvPr>
        </p:nvSpPr>
        <p:spPr>
          <a:xfrm>
            <a:off x="457200" y="2209800"/>
            <a:ext cx="8229600" cy="4114800"/>
          </a:xfrm>
        </p:spPr>
        <p:txBody>
          <a:bodyPr>
            <a:normAutofit/>
          </a:bodyPr>
          <a:lstStyle/>
          <a:p>
            <a:pPr lvl="0">
              <a:buNone/>
            </a:pPr>
            <a:endParaRPr lang="en-US" sz="2000" dirty="0" smtClean="0">
              <a:latin typeface="+mj-lt"/>
            </a:endParaRPr>
          </a:p>
          <a:p>
            <a:pPr marL="457200" lvl="1" indent="-457200"/>
            <a:r>
              <a:rPr lang="en-US" sz="2000" dirty="0" smtClean="0">
                <a:latin typeface="+mj-lt"/>
              </a:rPr>
              <a:t>Yang </a:t>
            </a:r>
            <a:r>
              <a:rPr lang="en-US" sz="2000" dirty="0" err="1" smtClean="0">
                <a:latin typeface="+mj-lt"/>
              </a:rPr>
              <a:t>dimaksud</a:t>
            </a:r>
            <a:r>
              <a:rPr lang="en-US" sz="2000" dirty="0" smtClean="0">
                <a:latin typeface="+mj-lt"/>
              </a:rPr>
              <a:t> </a:t>
            </a:r>
            <a:r>
              <a:rPr lang="en-US" sz="2000" dirty="0" err="1" smtClean="0">
                <a:latin typeface="+mj-lt"/>
              </a:rPr>
              <a:t>di</a:t>
            </a:r>
            <a:r>
              <a:rPr lang="en-US" sz="2000" dirty="0" smtClean="0">
                <a:latin typeface="+mj-lt"/>
              </a:rPr>
              <a:t> </a:t>
            </a:r>
            <a:r>
              <a:rPr lang="en-US" sz="2000" dirty="0" err="1" smtClean="0">
                <a:latin typeface="+mj-lt"/>
              </a:rPr>
              <a:t>sini</a:t>
            </a:r>
            <a:r>
              <a:rPr lang="en-US" sz="2000" dirty="0" smtClean="0">
                <a:latin typeface="+mj-lt"/>
              </a:rPr>
              <a:t> </a:t>
            </a:r>
            <a:r>
              <a:rPr lang="en-US" sz="2000" dirty="0" err="1" smtClean="0">
                <a:latin typeface="+mj-lt"/>
              </a:rPr>
              <a:t>dengan</a:t>
            </a:r>
            <a:r>
              <a:rPr lang="en-US" sz="2000" dirty="0" smtClean="0">
                <a:latin typeface="+mj-lt"/>
              </a:rPr>
              <a:t>  </a:t>
            </a:r>
            <a:r>
              <a:rPr lang="en-US" sz="2000" dirty="0" err="1" smtClean="0">
                <a:latin typeface="+mj-lt"/>
              </a:rPr>
              <a:t>koperasi</a:t>
            </a:r>
            <a:r>
              <a:rPr lang="en-US" sz="2000" dirty="0" smtClean="0">
                <a:latin typeface="+mj-lt"/>
              </a:rPr>
              <a:t> </a:t>
            </a:r>
            <a:r>
              <a:rPr lang="en-US" sz="2000" dirty="0" err="1" smtClean="0">
                <a:latin typeface="+mj-lt"/>
              </a:rPr>
              <a:t>maritim</a:t>
            </a:r>
            <a:r>
              <a:rPr lang="en-US" sz="2000" dirty="0" smtClean="0">
                <a:latin typeface="+mj-lt"/>
              </a:rPr>
              <a:t> </a:t>
            </a:r>
            <a:r>
              <a:rPr lang="en-US" sz="2000" dirty="0" err="1" smtClean="0">
                <a:latin typeface="+mj-lt"/>
              </a:rPr>
              <a:t>berbasis</a:t>
            </a:r>
            <a:r>
              <a:rPr lang="en-US" sz="2000" dirty="0" smtClean="0">
                <a:latin typeface="+mj-lt"/>
              </a:rPr>
              <a:t> </a:t>
            </a:r>
            <a:r>
              <a:rPr lang="en-US" sz="2000" dirty="0" err="1" smtClean="0">
                <a:latin typeface="+mj-lt"/>
              </a:rPr>
              <a:t>pesisir</a:t>
            </a:r>
            <a:r>
              <a:rPr lang="en-US" sz="2000" dirty="0" smtClean="0">
                <a:latin typeface="+mj-lt"/>
              </a:rPr>
              <a:t>  </a:t>
            </a:r>
            <a:r>
              <a:rPr lang="en-US" sz="2000" dirty="0" err="1" smtClean="0">
                <a:latin typeface="+mj-lt"/>
              </a:rPr>
              <a:t>adalah</a:t>
            </a:r>
            <a:r>
              <a:rPr lang="en-US" sz="2000" dirty="0" smtClean="0">
                <a:latin typeface="+mj-lt"/>
              </a:rPr>
              <a:t> </a:t>
            </a:r>
            <a:r>
              <a:rPr lang="en-US" sz="2000" dirty="0" err="1" smtClean="0">
                <a:latin typeface="+mj-lt"/>
              </a:rPr>
              <a:t>koperasi</a:t>
            </a:r>
            <a:r>
              <a:rPr lang="en-US" sz="2000" dirty="0" smtClean="0">
                <a:latin typeface="+mj-lt"/>
              </a:rPr>
              <a:t> yang </a:t>
            </a:r>
            <a:r>
              <a:rPr lang="en-US" sz="2000" dirty="0" err="1" smtClean="0">
                <a:latin typeface="+mj-lt"/>
              </a:rPr>
              <a:t>berkembang</a:t>
            </a:r>
            <a:r>
              <a:rPr lang="en-US" sz="2000" dirty="0" smtClean="0">
                <a:latin typeface="+mj-lt"/>
              </a:rPr>
              <a:t> </a:t>
            </a:r>
            <a:r>
              <a:rPr lang="en-US" sz="2000" dirty="0" err="1" smtClean="0">
                <a:latin typeface="+mj-lt"/>
              </a:rPr>
              <a:t>di</a:t>
            </a:r>
            <a:r>
              <a:rPr lang="en-US" sz="2000" dirty="0" smtClean="0">
                <a:latin typeface="+mj-lt"/>
              </a:rPr>
              <a:t> </a:t>
            </a:r>
            <a:r>
              <a:rPr lang="en-US" sz="2000" dirty="0" err="1" smtClean="0">
                <a:latin typeface="+mj-lt"/>
              </a:rPr>
              <a:t>daerah</a:t>
            </a:r>
            <a:r>
              <a:rPr lang="en-US" sz="2000" dirty="0" smtClean="0">
                <a:latin typeface="+mj-lt"/>
              </a:rPr>
              <a:t> </a:t>
            </a:r>
            <a:r>
              <a:rPr lang="en-US" sz="2000" dirty="0" err="1" smtClean="0">
                <a:latin typeface="+mj-lt"/>
              </a:rPr>
              <a:t>pesisir</a:t>
            </a:r>
            <a:r>
              <a:rPr lang="en-US" sz="2000" dirty="0" smtClean="0">
                <a:latin typeface="+mj-lt"/>
              </a:rPr>
              <a:t> </a:t>
            </a:r>
            <a:r>
              <a:rPr lang="en-US" sz="2000" dirty="0" err="1" smtClean="0">
                <a:latin typeface="+mj-lt"/>
              </a:rPr>
              <a:t>pulau-pulau</a:t>
            </a:r>
            <a:r>
              <a:rPr lang="en-US" sz="2000" dirty="0" smtClean="0">
                <a:latin typeface="+mj-lt"/>
              </a:rPr>
              <a:t> </a:t>
            </a:r>
            <a:r>
              <a:rPr lang="en-US" sz="2000" dirty="0" err="1" smtClean="0">
                <a:latin typeface="+mj-lt"/>
              </a:rPr>
              <a:t>menengah</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besar</a:t>
            </a:r>
            <a:r>
              <a:rPr lang="en-US" sz="2000" dirty="0" smtClean="0">
                <a:latin typeface="+mj-lt"/>
              </a:rPr>
              <a:t> </a:t>
            </a:r>
            <a:r>
              <a:rPr lang="en-US" sz="2000" dirty="0" err="1" smtClean="0">
                <a:latin typeface="+mj-lt"/>
              </a:rPr>
              <a:t>seperti</a:t>
            </a:r>
            <a:r>
              <a:rPr lang="en-US" sz="2000" dirty="0" smtClean="0">
                <a:latin typeface="+mj-lt"/>
              </a:rPr>
              <a:t> </a:t>
            </a:r>
            <a:r>
              <a:rPr lang="en-US" sz="2000" dirty="0" err="1" smtClean="0">
                <a:latin typeface="+mj-lt"/>
              </a:rPr>
              <a:t>Pulau</a:t>
            </a:r>
            <a:r>
              <a:rPr lang="en-US" sz="2000" dirty="0" smtClean="0">
                <a:latin typeface="+mj-lt"/>
              </a:rPr>
              <a:t> Flores, </a:t>
            </a:r>
            <a:r>
              <a:rPr lang="en-US" sz="2000" dirty="0" err="1" smtClean="0">
                <a:latin typeface="+mj-lt"/>
              </a:rPr>
              <a:t>Pulau</a:t>
            </a:r>
            <a:r>
              <a:rPr lang="en-US" sz="2000" dirty="0" smtClean="0">
                <a:latin typeface="+mj-lt"/>
              </a:rPr>
              <a:t> </a:t>
            </a:r>
            <a:r>
              <a:rPr lang="en-US" sz="2000" dirty="0" err="1" smtClean="0">
                <a:latin typeface="+mj-lt"/>
              </a:rPr>
              <a:t>lombok</a:t>
            </a:r>
            <a:r>
              <a:rPr lang="en-US" sz="2000" dirty="0" smtClean="0">
                <a:latin typeface="+mj-lt"/>
              </a:rPr>
              <a:t> (</a:t>
            </a:r>
            <a:r>
              <a:rPr lang="en-US" sz="2000" dirty="0" err="1" smtClean="0">
                <a:latin typeface="+mj-lt"/>
              </a:rPr>
              <a:t>menengah</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Pulau</a:t>
            </a:r>
            <a:r>
              <a:rPr lang="en-US" sz="2000" dirty="0" smtClean="0">
                <a:latin typeface="+mj-lt"/>
              </a:rPr>
              <a:t> </a:t>
            </a:r>
            <a:r>
              <a:rPr lang="en-US" sz="2000" dirty="0" err="1" smtClean="0">
                <a:latin typeface="+mj-lt"/>
              </a:rPr>
              <a:t>Jawa</a:t>
            </a:r>
            <a:r>
              <a:rPr lang="en-US" sz="2000" dirty="0" smtClean="0">
                <a:latin typeface="+mj-lt"/>
              </a:rPr>
              <a:t>, Sumatera, Sulawesi (</a:t>
            </a:r>
            <a:r>
              <a:rPr lang="en-US" sz="2000" dirty="0" err="1" smtClean="0">
                <a:latin typeface="+mj-lt"/>
              </a:rPr>
              <a:t>besar</a:t>
            </a:r>
            <a:r>
              <a:rPr lang="en-US" sz="2000" dirty="0" smtClean="0">
                <a:latin typeface="+mj-lt"/>
              </a:rPr>
              <a:t>). </a:t>
            </a:r>
          </a:p>
          <a:p>
            <a:pPr marL="457200" lvl="1" indent="-457200"/>
            <a:r>
              <a:rPr lang="en-US" sz="2000" dirty="0" err="1" smtClean="0">
                <a:latin typeface="+mj-lt"/>
              </a:rPr>
              <a:t>Sedangkan</a:t>
            </a:r>
            <a:r>
              <a:rPr lang="en-US" sz="2000" dirty="0" smtClean="0">
                <a:latin typeface="+mj-lt"/>
              </a:rPr>
              <a:t> </a:t>
            </a:r>
            <a:r>
              <a:rPr lang="en-US" sz="2000" dirty="0" err="1" smtClean="0">
                <a:latin typeface="+mj-lt"/>
              </a:rPr>
              <a:t>koperasi</a:t>
            </a:r>
            <a:r>
              <a:rPr lang="en-US" sz="2000" dirty="0" smtClean="0">
                <a:latin typeface="+mj-lt"/>
              </a:rPr>
              <a:t> </a:t>
            </a:r>
            <a:r>
              <a:rPr lang="en-US" sz="2000" dirty="0" err="1" smtClean="0">
                <a:latin typeface="+mj-lt"/>
              </a:rPr>
              <a:t>maritim</a:t>
            </a:r>
            <a:r>
              <a:rPr lang="en-US" sz="2000" dirty="0" smtClean="0">
                <a:latin typeface="+mj-lt"/>
              </a:rPr>
              <a:t> </a:t>
            </a:r>
            <a:r>
              <a:rPr lang="en-US" sz="2000" dirty="0" err="1" smtClean="0">
                <a:latin typeface="+mj-lt"/>
              </a:rPr>
              <a:t>berbasis</a:t>
            </a:r>
            <a:r>
              <a:rPr lang="en-US" sz="2000" dirty="0" smtClean="0">
                <a:latin typeface="+mj-lt"/>
              </a:rPr>
              <a:t> </a:t>
            </a:r>
            <a:r>
              <a:rPr lang="en-US" sz="2000" dirty="0" err="1" smtClean="0">
                <a:latin typeface="+mj-lt"/>
              </a:rPr>
              <a:t>kepulauan</a:t>
            </a:r>
            <a:r>
              <a:rPr lang="en-US" sz="2000" dirty="0" smtClean="0">
                <a:latin typeface="+mj-lt"/>
              </a:rPr>
              <a:t> </a:t>
            </a:r>
            <a:r>
              <a:rPr lang="en-US" sz="2000" dirty="0" err="1" smtClean="0">
                <a:latin typeface="+mj-lt"/>
              </a:rPr>
              <a:t>adalah</a:t>
            </a:r>
            <a:r>
              <a:rPr lang="en-US" sz="2000" dirty="0" smtClean="0">
                <a:latin typeface="+mj-lt"/>
              </a:rPr>
              <a:t> </a:t>
            </a:r>
            <a:r>
              <a:rPr lang="en-US" sz="2000" dirty="0" err="1" smtClean="0">
                <a:latin typeface="+mj-lt"/>
              </a:rPr>
              <a:t>koperasi</a:t>
            </a:r>
            <a:r>
              <a:rPr lang="en-US" sz="2000" dirty="0" smtClean="0">
                <a:latin typeface="+mj-lt"/>
              </a:rPr>
              <a:t> yang </a:t>
            </a:r>
            <a:r>
              <a:rPr lang="en-US" sz="2000" dirty="0" err="1" smtClean="0">
                <a:latin typeface="+mj-lt"/>
              </a:rPr>
              <a:t>berkembang</a:t>
            </a:r>
            <a:r>
              <a:rPr lang="en-US" sz="2000" dirty="0" smtClean="0">
                <a:latin typeface="+mj-lt"/>
              </a:rPr>
              <a:t> </a:t>
            </a:r>
            <a:r>
              <a:rPr lang="en-US" sz="2000" dirty="0" err="1" smtClean="0">
                <a:latin typeface="+mj-lt"/>
              </a:rPr>
              <a:t>di</a:t>
            </a:r>
            <a:r>
              <a:rPr lang="en-US" sz="2000" dirty="0" smtClean="0">
                <a:latin typeface="+mj-lt"/>
              </a:rPr>
              <a:t> </a:t>
            </a:r>
            <a:r>
              <a:rPr lang="en-US" sz="2000" dirty="0" err="1" smtClean="0">
                <a:latin typeface="+mj-lt"/>
              </a:rPr>
              <a:t>pulau-pulau</a:t>
            </a:r>
            <a:r>
              <a:rPr lang="en-US" sz="2000" dirty="0" smtClean="0">
                <a:latin typeface="+mj-lt"/>
              </a:rPr>
              <a:t> </a:t>
            </a:r>
            <a:r>
              <a:rPr lang="en-US" sz="2000" dirty="0" err="1" smtClean="0">
                <a:latin typeface="+mj-lt"/>
              </a:rPr>
              <a:t>kecil</a:t>
            </a:r>
            <a:r>
              <a:rPr lang="en-US" sz="2000" dirty="0" smtClean="0">
                <a:latin typeface="+mj-lt"/>
              </a:rPr>
              <a:t> </a:t>
            </a:r>
            <a:r>
              <a:rPr lang="en-US" sz="2000" dirty="0" err="1" smtClean="0">
                <a:latin typeface="+mj-lt"/>
              </a:rPr>
              <a:t>terutama</a:t>
            </a:r>
            <a:r>
              <a:rPr lang="en-US" sz="2000" dirty="0" smtClean="0">
                <a:latin typeface="+mj-lt"/>
              </a:rPr>
              <a:t> </a:t>
            </a:r>
            <a:r>
              <a:rPr lang="en-US" sz="2000" dirty="0" err="1" smtClean="0">
                <a:latin typeface="+mj-lt"/>
              </a:rPr>
              <a:t>pulau</a:t>
            </a:r>
            <a:r>
              <a:rPr lang="en-US" sz="2000" dirty="0" smtClean="0">
                <a:latin typeface="+mj-lt"/>
              </a:rPr>
              <a:t> yang </a:t>
            </a:r>
            <a:r>
              <a:rPr lang="en-US" sz="2000" dirty="0" err="1" smtClean="0">
                <a:latin typeface="+mj-lt"/>
              </a:rPr>
              <a:t>terpencil</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di</a:t>
            </a:r>
            <a:r>
              <a:rPr lang="en-US" sz="2000" dirty="0" smtClean="0">
                <a:latin typeface="+mj-lt"/>
              </a:rPr>
              <a:t> </a:t>
            </a:r>
            <a:r>
              <a:rPr lang="en-US" sz="2000" dirty="0" err="1" smtClean="0">
                <a:latin typeface="+mj-lt"/>
              </a:rPr>
              <a:t>wilayah</a:t>
            </a:r>
            <a:r>
              <a:rPr lang="en-US" sz="2000" dirty="0" smtClean="0">
                <a:latin typeface="+mj-lt"/>
              </a:rPr>
              <a:t> </a:t>
            </a:r>
            <a:r>
              <a:rPr lang="en-US" sz="2000" dirty="0" err="1" smtClean="0">
                <a:latin typeface="+mj-lt"/>
              </a:rPr>
              <a:t>perbatasan</a:t>
            </a:r>
            <a:r>
              <a:rPr lang="en-US" sz="2000" dirty="0" smtClean="0">
                <a:latin typeface="+mj-lt"/>
              </a:rPr>
              <a:t>. </a:t>
            </a:r>
          </a:p>
          <a:p>
            <a:pPr marL="457200" lvl="1" indent="-457200"/>
            <a:endParaRPr lang="en-US" sz="2000" dirty="0" smtClean="0">
              <a:latin typeface="+mj-lt"/>
            </a:endParaRPr>
          </a:p>
          <a:p>
            <a:pPr lvl="0">
              <a:buNone/>
            </a:pPr>
            <a:endParaRPr lang="en-US" sz="2000" dirty="0" smtClean="0">
              <a:latin typeface="+mj-lt"/>
            </a:endParaRPr>
          </a:p>
          <a:p>
            <a:pPr lvl="0">
              <a:buNone/>
            </a:pPr>
            <a:endParaRPr lang="en-US" sz="2000" dirty="0">
              <a:latin typeface="+mj-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3810000"/>
          </a:xfrm>
        </p:spPr>
        <p:txBody>
          <a:bodyPr>
            <a:normAutofit/>
          </a:bodyPr>
          <a:lstStyle/>
          <a:p>
            <a:pPr marL="274320" lvl="1" indent="-274320" algn="just">
              <a:buClr>
                <a:schemeClr val="accent3"/>
              </a:buClr>
              <a:buSzPct val="95000"/>
            </a:pPr>
            <a:r>
              <a:rPr lang="id-ID" sz="2000" dirty="0" smtClean="0">
                <a:solidFill>
                  <a:srgbClr val="00B050"/>
                </a:solidFill>
                <a:latin typeface="+mj-lt"/>
              </a:rPr>
              <a:t>Merujuk hasil perhitungan luasan pulau di seluruh dunia, (</a:t>
            </a:r>
            <a:r>
              <a:rPr lang="id-ID" sz="2000" i="1" dirty="0" smtClean="0">
                <a:solidFill>
                  <a:srgbClr val="00B050"/>
                </a:solidFill>
                <a:latin typeface="+mj-lt"/>
              </a:rPr>
              <a:t>Island Directory UNEP, 2006</a:t>
            </a:r>
            <a:r>
              <a:rPr lang="id-ID" sz="2000" dirty="0" smtClean="0">
                <a:solidFill>
                  <a:srgbClr val="00B050"/>
                </a:solidFill>
                <a:latin typeface="+mj-lt"/>
              </a:rPr>
              <a:t>) diketahui bahwa pulau yang memiliki luasan lebih besar dari 2000 km2 sebanyak 28 pulau sehingga jika jumlah pulau Indonesia (berdasarkand data Depdagri) 17.504, maka jumlah pulau kecil di Indonesia adalah sebanyak 17.475. Sangat banyak pulau-pulau kecil ini merupakan tantangan yang sangat besar dalam melakukan pengelolaan pulau-pulau kecil. </a:t>
            </a:r>
            <a:endParaRPr lang="en-US" sz="2000" dirty="0" smtClean="0">
              <a:solidFill>
                <a:srgbClr val="00B050"/>
              </a:solidFill>
              <a:latin typeface="+mj-lt"/>
            </a:endParaRPr>
          </a:p>
          <a:p>
            <a:pPr algn="just"/>
            <a:r>
              <a:rPr lang="id-ID" sz="2000" dirty="0" smtClean="0">
                <a:solidFill>
                  <a:srgbClr val="00B050"/>
                </a:solidFill>
                <a:latin typeface="+mj-lt"/>
              </a:rPr>
              <a:t>Kementerian Kelautan dan Perikanan (KKP) mencatat ada sekitar 13.350 pulau di Indonesia tanpa nama dan tidak jelas statusnya</a:t>
            </a:r>
            <a:r>
              <a:rPr lang="en-US" sz="2000" dirty="0" smtClean="0">
                <a:solidFill>
                  <a:srgbClr val="00B050"/>
                </a:solidFill>
                <a:latin typeface="+mj-lt"/>
              </a:rPr>
              <a:t> </a:t>
            </a:r>
            <a:r>
              <a:rPr lang="id-ID" sz="2000" dirty="0" smtClean="0">
                <a:solidFill>
                  <a:srgbClr val="00B050"/>
                </a:solidFill>
                <a:latin typeface="+mj-lt"/>
              </a:rPr>
              <a:t>dan siap ditawarkan pengelolaannya ke investor.</a:t>
            </a:r>
            <a:endParaRPr lang="en-US" sz="2000" dirty="0">
              <a:solidFill>
                <a:srgbClr val="00B050"/>
              </a:solidFill>
              <a:latin typeface="+mj-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fontScale="92500" lnSpcReduction="10000"/>
          </a:bodyPr>
          <a:lstStyle/>
          <a:p>
            <a:pPr marL="457200" lvl="0" indent="-457200" algn="just">
              <a:buNone/>
            </a:pPr>
            <a:r>
              <a:rPr lang="en-US" sz="2400" b="1" dirty="0" smtClean="0">
                <a:latin typeface="+mj-lt"/>
              </a:rPr>
              <a:t>A. 	PENAMAAN DAN JENIS USAHA</a:t>
            </a:r>
          </a:p>
          <a:p>
            <a:pPr lvl="1" algn="just"/>
            <a:r>
              <a:rPr lang="en-US" dirty="0" err="1" smtClean="0">
                <a:latin typeface="+mj-lt"/>
              </a:rPr>
              <a:t>Koperasi</a:t>
            </a:r>
            <a:r>
              <a:rPr lang="en-US" dirty="0" smtClean="0">
                <a:latin typeface="+mj-lt"/>
              </a:rPr>
              <a:t> </a:t>
            </a:r>
            <a:r>
              <a:rPr lang="en-US" dirty="0" err="1" smtClean="0">
                <a:latin typeface="+mj-lt"/>
              </a:rPr>
              <a:t>Maritim</a:t>
            </a:r>
            <a:endParaRPr lang="en-US" dirty="0" smtClean="0">
              <a:latin typeface="+mj-lt"/>
            </a:endParaRPr>
          </a:p>
          <a:p>
            <a:pPr lvl="1" algn="just">
              <a:buNone/>
            </a:pPr>
            <a:r>
              <a:rPr lang="en-US" dirty="0" smtClean="0">
                <a:latin typeface="+mj-lt"/>
              </a:rPr>
              <a:t>    </a:t>
            </a:r>
            <a:r>
              <a:rPr lang="en-US" dirty="0" err="1" smtClean="0">
                <a:latin typeface="+mj-lt"/>
              </a:rPr>
              <a:t>Saya</a:t>
            </a:r>
            <a:r>
              <a:rPr lang="en-US" dirty="0" smtClean="0">
                <a:latin typeface="+mj-lt"/>
              </a:rPr>
              <a:t> </a:t>
            </a:r>
            <a:r>
              <a:rPr lang="en-US" dirty="0" err="1" smtClean="0">
                <a:latin typeface="+mj-lt"/>
              </a:rPr>
              <a:t>cenderung</a:t>
            </a:r>
            <a:r>
              <a:rPr lang="en-US" dirty="0" smtClean="0">
                <a:latin typeface="+mj-lt"/>
              </a:rPr>
              <a:t> </a:t>
            </a:r>
            <a:r>
              <a:rPr lang="en-US" dirty="0" err="1" smtClean="0">
                <a:latin typeface="+mj-lt"/>
              </a:rPr>
              <a:t>memakai</a:t>
            </a:r>
            <a:r>
              <a:rPr lang="en-US" dirty="0" smtClean="0">
                <a:latin typeface="+mj-lt"/>
              </a:rPr>
              <a:t> </a:t>
            </a:r>
            <a:r>
              <a:rPr lang="en-US" dirty="0" err="1" smtClean="0">
                <a:latin typeface="+mj-lt"/>
              </a:rPr>
              <a:t>nama</a:t>
            </a:r>
            <a:r>
              <a:rPr lang="en-US" dirty="0" smtClean="0">
                <a:latin typeface="+mj-lt"/>
              </a:rPr>
              <a:t> </a:t>
            </a:r>
            <a:r>
              <a:rPr lang="en-US" dirty="0" err="1" smtClean="0">
                <a:latin typeface="+mj-lt"/>
              </a:rPr>
              <a:t>umum</a:t>
            </a:r>
            <a:r>
              <a:rPr lang="en-US" dirty="0" smtClean="0">
                <a:latin typeface="+mj-lt"/>
              </a:rPr>
              <a:t> KOPERASI MARITIM </a:t>
            </a:r>
            <a:r>
              <a:rPr lang="en-US" dirty="0" err="1" smtClean="0">
                <a:latin typeface="+mj-lt"/>
              </a:rPr>
              <a:t>untuk</a:t>
            </a:r>
            <a:r>
              <a:rPr lang="en-US" dirty="0" smtClean="0">
                <a:latin typeface="+mj-lt"/>
              </a:rPr>
              <a:t> </a:t>
            </a:r>
            <a:r>
              <a:rPr lang="en-US" dirty="0" err="1" smtClean="0">
                <a:latin typeface="+mj-lt"/>
              </a:rPr>
              <a:t>koperasi-koperasi</a:t>
            </a:r>
            <a:r>
              <a:rPr lang="en-US" dirty="0" smtClean="0">
                <a:latin typeface="+mj-lt"/>
              </a:rPr>
              <a:t> </a:t>
            </a:r>
            <a:r>
              <a:rPr lang="en-US" dirty="0" err="1" smtClean="0">
                <a:latin typeface="+mj-lt"/>
              </a:rPr>
              <a:t>di</a:t>
            </a:r>
            <a:r>
              <a:rPr lang="en-US" dirty="0" smtClean="0">
                <a:latin typeface="+mj-lt"/>
              </a:rPr>
              <a:t> </a:t>
            </a:r>
            <a:r>
              <a:rPr lang="en-US" dirty="0" err="1" smtClean="0">
                <a:latin typeface="+mj-lt"/>
              </a:rPr>
              <a:t>daerah</a:t>
            </a:r>
            <a:r>
              <a:rPr lang="en-US" dirty="0" smtClean="0">
                <a:latin typeface="+mj-lt"/>
              </a:rPr>
              <a:t> </a:t>
            </a:r>
            <a:r>
              <a:rPr lang="en-US" dirty="0" err="1" smtClean="0">
                <a:latin typeface="+mj-lt"/>
              </a:rPr>
              <a:t>pesisir</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pulau-pulau</a:t>
            </a:r>
            <a:r>
              <a:rPr lang="en-US" dirty="0" smtClean="0">
                <a:latin typeface="+mj-lt"/>
              </a:rPr>
              <a:t> </a:t>
            </a:r>
            <a:r>
              <a:rPr lang="en-US" dirty="0" err="1" smtClean="0">
                <a:latin typeface="+mj-lt"/>
              </a:rPr>
              <a:t>kecil</a:t>
            </a:r>
            <a:r>
              <a:rPr lang="en-US" dirty="0" smtClean="0">
                <a:latin typeface="+mj-lt"/>
              </a:rPr>
              <a:t>.</a:t>
            </a:r>
          </a:p>
          <a:p>
            <a:pPr lvl="1" algn="just"/>
            <a:r>
              <a:rPr lang="en-US" dirty="0" err="1" smtClean="0">
                <a:latin typeface="+mj-lt"/>
              </a:rPr>
              <a:t>Nama</a:t>
            </a:r>
            <a:r>
              <a:rPr lang="en-US" dirty="0" smtClean="0">
                <a:latin typeface="+mj-lt"/>
              </a:rPr>
              <a:t> </a:t>
            </a:r>
            <a:r>
              <a:rPr lang="en-US" dirty="0" err="1" smtClean="0">
                <a:latin typeface="+mj-lt"/>
              </a:rPr>
              <a:t>koperasi</a:t>
            </a:r>
            <a:r>
              <a:rPr lang="en-US" dirty="0" smtClean="0">
                <a:latin typeface="+mj-lt"/>
              </a:rPr>
              <a:t> </a:t>
            </a:r>
            <a:r>
              <a:rPr lang="en-US" dirty="0" err="1" smtClean="0">
                <a:latin typeface="+mj-lt"/>
              </a:rPr>
              <a:t>untuk</a:t>
            </a:r>
            <a:r>
              <a:rPr lang="en-US" dirty="0" smtClean="0">
                <a:latin typeface="+mj-lt"/>
              </a:rPr>
              <a:t> </a:t>
            </a:r>
            <a:r>
              <a:rPr lang="en-US" dirty="0" err="1" smtClean="0">
                <a:latin typeface="+mj-lt"/>
              </a:rPr>
              <a:t>daerah</a:t>
            </a:r>
            <a:r>
              <a:rPr lang="en-US" dirty="0" smtClean="0">
                <a:latin typeface="+mj-lt"/>
              </a:rPr>
              <a:t> </a:t>
            </a:r>
            <a:r>
              <a:rPr lang="en-US" dirty="0" err="1" smtClean="0">
                <a:latin typeface="+mj-lt"/>
              </a:rPr>
              <a:t>pesisir</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kepulauan</a:t>
            </a:r>
            <a:r>
              <a:rPr lang="en-US" dirty="0" smtClean="0">
                <a:latin typeface="+mj-lt"/>
              </a:rPr>
              <a:t> </a:t>
            </a:r>
            <a:r>
              <a:rPr lang="en-US" dirty="0" err="1" smtClean="0">
                <a:latin typeface="+mj-lt"/>
              </a:rPr>
              <a:t>umumnya</a:t>
            </a:r>
            <a:r>
              <a:rPr lang="en-US" dirty="0" smtClean="0">
                <a:latin typeface="+mj-lt"/>
              </a:rPr>
              <a:t> </a:t>
            </a:r>
            <a:r>
              <a:rPr lang="en-US" dirty="0" err="1" smtClean="0">
                <a:latin typeface="+mj-lt"/>
              </a:rPr>
              <a:t>dikenal</a:t>
            </a:r>
            <a:r>
              <a:rPr lang="en-US" dirty="0" smtClean="0">
                <a:latin typeface="+mj-lt"/>
              </a:rPr>
              <a:t> </a:t>
            </a:r>
            <a:r>
              <a:rPr lang="en-US" dirty="0" err="1" smtClean="0">
                <a:latin typeface="+mj-lt"/>
              </a:rPr>
              <a:t>sebagai</a:t>
            </a:r>
            <a:r>
              <a:rPr lang="en-US" dirty="0" smtClean="0">
                <a:latin typeface="+mj-lt"/>
              </a:rPr>
              <a:t> (1) </a:t>
            </a:r>
            <a:r>
              <a:rPr lang="en-US" dirty="0" err="1" smtClean="0">
                <a:latin typeface="+mj-lt"/>
              </a:rPr>
              <a:t>Koperasi</a:t>
            </a:r>
            <a:r>
              <a:rPr lang="en-US" dirty="0" smtClean="0">
                <a:latin typeface="+mj-lt"/>
              </a:rPr>
              <a:t> </a:t>
            </a:r>
            <a:r>
              <a:rPr lang="en-US" dirty="0" err="1" smtClean="0">
                <a:latin typeface="+mj-lt"/>
              </a:rPr>
              <a:t>Nelayan</a:t>
            </a:r>
            <a:r>
              <a:rPr lang="en-US" dirty="0" smtClean="0">
                <a:latin typeface="+mj-lt"/>
              </a:rPr>
              <a:t>; (2) </a:t>
            </a:r>
            <a:r>
              <a:rPr lang="en-US" dirty="0" err="1" smtClean="0">
                <a:latin typeface="+mj-lt"/>
              </a:rPr>
              <a:t>Koperasi</a:t>
            </a:r>
            <a:r>
              <a:rPr lang="en-US" dirty="0" smtClean="0">
                <a:latin typeface="+mj-lt"/>
              </a:rPr>
              <a:t> Unit </a:t>
            </a:r>
            <a:r>
              <a:rPr lang="en-US" dirty="0" err="1" smtClean="0">
                <a:latin typeface="+mj-lt"/>
              </a:rPr>
              <a:t>Desa</a:t>
            </a:r>
            <a:r>
              <a:rPr lang="en-US" dirty="0" smtClean="0">
                <a:latin typeface="+mj-lt"/>
              </a:rPr>
              <a:t> </a:t>
            </a:r>
            <a:r>
              <a:rPr lang="en-US" dirty="0" err="1" smtClean="0">
                <a:latin typeface="+mj-lt"/>
              </a:rPr>
              <a:t>atau</a:t>
            </a:r>
            <a:r>
              <a:rPr lang="en-US" dirty="0" smtClean="0">
                <a:latin typeface="+mj-lt"/>
              </a:rPr>
              <a:t> KUD; (3) </a:t>
            </a:r>
            <a:r>
              <a:rPr lang="en-US" dirty="0" err="1" smtClean="0">
                <a:latin typeface="+mj-lt"/>
              </a:rPr>
              <a:t>Koperasi</a:t>
            </a:r>
            <a:r>
              <a:rPr lang="en-US" dirty="0" smtClean="0">
                <a:latin typeface="+mj-lt"/>
              </a:rPr>
              <a:t> </a:t>
            </a:r>
            <a:r>
              <a:rPr lang="en-US" dirty="0" err="1" smtClean="0">
                <a:latin typeface="+mj-lt"/>
              </a:rPr>
              <a:t>Tambak</a:t>
            </a:r>
            <a:r>
              <a:rPr lang="en-US" dirty="0" smtClean="0">
                <a:latin typeface="+mj-lt"/>
              </a:rPr>
              <a:t> </a:t>
            </a:r>
            <a:r>
              <a:rPr lang="en-US" dirty="0" err="1" smtClean="0">
                <a:latin typeface="+mj-lt"/>
              </a:rPr>
              <a:t>Ikan</a:t>
            </a:r>
            <a:r>
              <a:rPr lang="en-US" dirty="0" smtClean="0">
                <a:latin typeface="+mj-lt"/>
              </a:rPr>
              <a:t>; (4) </a:t>
            </a:r>
            <a:r>
              <a:rPr lang="en-US" dirty="0" err="1" smtClean="0">
                <a:latin typeface="+mj-lt"/>
              </a:rPr>
              <a:t>Koperasi</a:t>
            </a:r>
            <a:r>
              <a:rPr lang="en-US" dirty="0" smtClean="0">
                <a:latin typeface="+mj-lt"/>
              </a:rPr>
              <a:t> </a:t>
            </a:r>
            <a:r>
              <a:rPr lang="en-US" dirty="0" err="1" smtClean="0">
                <a:latin typeface="+mj-lt"/>
              </a:rPr>
              <a:t>Petani</a:t>
            </a:r>
            <a:r>
              <a:rPr lang="en-US" dirty="0" smtClean="0">
                <a:latin typeface="+mj-lt"/>
              </a:rPr>
              <a:t> </a:t>
            </a:r>
            <a:r>
              <a:rPr lang="en-US" dirty="0" err="1" smtClean="0">
                <a:latin typeface="+mj-lt"/>
              </a:rPr>
              <a:t>Rumput</a:t>
            </a:r>
            <a:r>
              <a:rPr lang="en-US" dirty="0" smtClean="0">
                <a:latin typeface="+mj-lt"/>
              </a:rPr>
              <a:t> </a:t>
            </a:r>
            <a:r>
              <a:rPr lang="en-US" dirty="0" err="1" smtClean="0">
                <a:latin typeface="+mj-lt"/>
              </a:rPr>
              <a:t>Laut</a:t>
            </a:r>
            <a:r>
              <a:rPr lang="en-US" dirty="0" smtClean="0">
                <a:latin typeface="+mj-lt"/>
              </a:rPr>
              <a:t>; (5) </a:t>
            </a:r>
            <a:r>
              <a:rPr lang="en-US" dirty="0" err="1" smtClean="0">
                <a:latin typeface="+mj-lt"/>
              </a:rPr>
              <a:t>Koperasi</a:t>
            </a:r>
            <a:r>
              <a:rPr lang="en-US" dirty="0" smtClean="0">
                <a:latin typeface="+mj-lt"/>
              </a:rPr>
              <a:t> </a:t>
            </a:r>
            <a:r>
              <a:rPr lang="en-US" dirty="0" err="1" smtClean="0">
                <a:latin typeface="+mj-lt"/>
              </a:rPr>
              <a:t>Pelayaran</a:t>
            </a:r>
            <a:r>
              <a:rPr lang="en-US" dirty="0" smtClean="0">
                <a:latin typeface="+mj-lt"/>
              </a:rPr>
              <a:t> Rakyat; (6) </a:t>
            </a:r>
            <a:r>
              <a:rPr lang="en-US" dirty="0" err="1" smtClean="0">
                <a:latin typeface="+mj-lt"/>
              </a:rPr>
              <a:t>Koperasi</a:t>
            </a:r>
            <a:r>
              <a:rPr lang="en-US" dirty="0" smtClean="0">
                <a:latin typeface="+mj-lt"/>
              </a:rPr>
              <a:t> </a:t>
            </a:r>
            <a:r>
              <a:rPr lang="en-US" dirty="0" err="1" smtClean="0">
                <a:latin typeface="+mj-lt"/>
              </a:rPr>
              <a:t>Garam</a:t>
            </a:r>
            <a:r>
              <a:rPr lang="en-US" dirty="0" smtClean="0">
                <a:latin typeface="+mj-lt"/>
              </a:rPr>
              <a:t>; (7) </a:t>
            </a:r>
            <a:r>
              <a:rPr lang="en-US" dirty="0" err="1" smtClean="0">
                <a:latin typeface="+mj-lt"/>
              </a:rPr>
              <a:t>Koperasi</a:t>
            </a:r>
            <a:r>
              <a:rPr lang="en-US" dirty="0" smtClean="0">
                <a:latin typeface="+mj-lt"/>
              </a:rPr>
              <a:t> </a:t>
            </a:r>
            <a:r>
              <a:rPr lang="en-US" dirty="0" err="1" smtClean="0">
                <a:latin typeface="+mj-lt"/>
              </a:rPr>
              <a:t>Wisata</a:t>
            </a:r>
            <a:r>
              <a:rPr lang="en-US" dirty="0" smtClean="0">
                <a:latin typeface="+mj-lt"/>
              </a:rPr>
              <a:t> </a:t>
            </a:r>
            <a:r>
              <a:rPr lang="en-US" dirty="0" err="1" smtClean="0">
                <a:latin typeface="+mj-lt"/>
              </a:rPr>
              <a:t>Bahari</a:t>
            </a:r>
            <a:r>
              <a:rPr lang="en-US" dirty="0" smtClean="0">
                <a:latin typeface="+mj-lt"/>
              </a:rPr>
              <a:t>; (8) </a:t>
            </a:r>
            <a:r>
              <a:rPr lang="en-US" dirty="0" err="1" smtClean="0">
                <a:latin typeface="+mj-lt"/>
              </a:rPr>
              <a:t>Koperasi</a:t>
            </a:r>
            <a:r>
              <a:rPr lang="en-US" dirty="0" smtClean="0">
                <a:latin typeface="+mj-lt"/>
              </a:rPr>
              <a:t> Travel.</a:t>
            </a:r>
          </a:p>
          <a:p>
            <a:pPr lvl="1" algn="just">
              <a:buNone/>
            </a:pPr>
            <a:endParaRPr lang="en-US" dirty="0" smtClean="0">
              <a:latin typeface="+mj-lt"/>
            </a:endParaRPr>
          </a:p>
          <a:p>
            <a:pPr lvl="1" algn="just"/>
            <a:r>
              <a:rPr lang="en-US" dirty="0" err="1" smtClean="0">
                <a:latin typeface="+mj-lt"/>
              </a:rPr>
              <a:t>Empat</a:t>
            </a:r>
            <a:r>
              <a:rPr lang="en-US" dirty="0" smtClean="0">
                <a:latin typeface="+mj-lt"/>
              </a:rPr>
              <a:t> </a:t>
            </a:r>
            <a:r>
              <a:rPr lang="en-US" dirty="0" err="1" smtClean="0">
                <a:latin typeface="+mj-lt"/>
              </a:rPr>
              <a:t>Jenis</a:t>
            </a:r>
            <a:r>
              <a:rPr lang="en-US" dirty="0" smtClean="0">
                <a:latin typeface="+mj-lt"/>
              </a:rPr>
              <a:t> Usaha </a:t>
            </a:r>
            <a:r>
              <a:rPr lang="en-US" dirty="0" err="1" smtClean="0">
                <a:latin typeface="+mj-lt"/>
              </a:rPr>
              <a:t>Koperasi</a:t>
            </a:r>
            <a:r>
              <a:rPr lang="en-US" dirty="0" smtClean="0">
                <a:latin typeface="+mj-lt"/>
              </a:rPr>
              <a:t> </a:t>
            </a:r>
            <a:r>
              <a:rPr lang="en-US" dirty="0" err="1" smtClean="0">
                <a:latin typeface="+mj-lt"/>
              </a:rPr>
              <a:t>Maritim</a:t>
            </a:r>
            <a:r>
              <a:rPr lang="en-US" dirty="0" smtClean="0">
                <a:latin typeface="+mj-lt"/>
              </a:rPr>
              <a:t> (</a:t>
            </a:r>
            <a:r>
              <a:rPr lang="en-US" dirty="0" err="1" smtClean="0">
                <a:latin typeface="+mj-lt"/>
              </a:rPr>
              <a:t>sesuai</a:t>
            </a:r>
            <a:r>
              <a:rPr lang="en-US" dirty="0" smtClean="0">
                <a:latin typeface="+mj-lt"/>
              </a:rPr>
              <a:t> UU No.25/1992) </a:t>
            </a:r>
          </a:p>
          <a:p>
            <a:pPr lvl="1" algn="just">
              <a:buNone/>
            </a:pPr>
            <a:r>
              <a:rPr lang="en-US" dirty="0" smtClean="0">
                <a:latin typeface="+mj-lt"/>
              </a:rPr>
              <a:t>    (1) </a:t>
            </a:r>
            <a:r>
              <a:rPr lang="en-US" dirty="0" err="1" smtClean="0">
                <a:latin typeface="+mj-lt"/>
              </a:rPr>
              <a:t>Koperasi</a:t>
            </a:r>
            <a:r>
              <a:rPr lang="en-US" dirty="0" smtClean="0">
                <a:latin typeface="+mj-lt"/>
              </a:rPr>
              <a:t> </a:t>
            </a:r>
            <a:r>
              <a:rPr lang="en-US" dirty="0" err="1" smtClean="0">
                <a:latin typeface="+mj-lt"/>
              </a:rPr>
              <a:t>simpan-pinjam</a:t>
            </a:r>
            <a:r>
              <a:rPr lang="en-US" dirty="0" smtClean="0">
                <a:latin typeface="+mj-lt"/>
              </a:rPr>
              <a:t>/</a:t>
            </a:r>
            <a:r>
              <a:rPr lang="en-US" dirty="0" err="1" smtClean="0">
                <a:latin typeface="+mj-lt"/>
              </a:rPr>
              <a:t>Kredit</a:t>
            </a:r>
            <a:r>
              <a:rPr lang="en-US" dirty="0" smtClean="0">
                <a:latin typeface="+mj-lt"/>
              </a:rPr>
              <a:t>               (2) </a:t>
            </a:r>
            <a:r>
              <a:rPr lang="en-US" dirty="0" err="1" smtClean="0">
                <a:latin typeface="+mj-lt"/>
              </a:rPr>
              <a:t>Koperasi</a:t>
            </a:r>
            <a:r>
              <a:rPr lang="en-US" dirty="0" smtClean="0">
                <a:latin typeface="+mj-lt"/>
              </a:rPr>
              <a:t> </a:t>
            </a:r>
            <a:r>
              <a:rPr lang="en-US" dirty="0" err="1" smtClean="0">
                <a:latin typeface="+mj-lt"/>
              </a:rPr>
              <a:t>Produksi</a:t>
            </a:r>
            <a:endParaRPr lang="en-US" dirty="0" smtClean="0">
              <a:latin typeface="+mj-lt"/>
            </a:endParaRPr>
          </a:p>
          <a:p>
            <a:pPr lvl="1" algn="just">
              <a:buNone/>
            </a:pPr>
            <a:r>
              <a:rPr lang="en-US" dirty="0" smtClean="0">
                <a:latin typeface="+mj-lt"/>
              </a:rPr>
              <a:t>    (3) </a:t>
            </a:r>
            <a:r>
              <a:rPr lang="en-US" dirty="0" err="1" smtClean="0">
                <a:latin typeface="+mj-lt"/>
              </a:rPr>
              <a:t>Koperasi</a:t>
            </a:r>
            <a:r>
              <a:rPr lang="en-US" dirty="0" smtClean="0">
                <a:latin typeface="+mj-lt"/>
              </a:rPr>
              <a:t> </a:t>
            </a:r>
            <a:r>
              <a:rPr lang="en-US" dirty="0" err="1" smtClean="0">
                <a:latin typeface="+mj-lt"/>
              </a:rPr>
              <a:t>Jasa</a:t>
            </a:r>
            <a:r>
              <a:rPr lang="en-US" dirty="0" smtClean="0">
                <a:latin typeface="+mj-lt"/>
              </a:rPr>
              <a:t> (</a:t>
            </a:r>
            <a:r>
              <a:rPr lang="en-US" dirty="0" err="1" smtClean="0">
                <a:latin typeface="+mj-lt"/>
              </a:rPr>
              <a:t>distribusi</a:t>
            </a:r>
            <a:r>
              <a:rPr lang="en-US" dirty="0" smtClean="0">
                <a:latin typeface="+mj-lt"/>
              </a:rPr>
              <a:t>, </a:t>
            </a:r>
            <a:r>
              <a:rPr lang="en-US" dirty="0" err="1" smtClean="0">
                <a:latin typeface="+mj-lt"/>
              </a:rPr>
              <a:t>pemasaran</a:t>
            </a:r>
            <a:r>
              <a:rPr lang="en-US" dirty="0" smtClean="0">
                <a:latin typeface="+mj-lt"/>
              </a:rPr>
              <a:t>)	(4) </a:t>
            </a:r>
            <a:r>
              <a:rPr lang="en-US" dirty="0" err="1" smtClean="0">
                <a:latin typeface="+mj-lt"/>
              </a:rPr>
              <a:t>Koperasi</a:t>
            </a:r>
            <a:r>
              <a:rPr lang="en-US" dirty="0" smtClean="0">
                <a:latin typeface="+mj-lt"/>
              </a:rPr>
              <a:t> </a:t>
            </a:r>
            <a:r>
              <a:rPr lang="en-US" dirty="0" err="1" smtClean="0">
                <a:latin typeface="+mj-lt"/>
              </a:rPr>
              <a:t>Konsumsi</a:t>
            </a:r>
            <a:endParaRPr lang="en-US" dirty="0">
              <a:latin typeface="+mj-l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a:bodyPr>
          <a:lstStyle/>
          <a:p>
            <a:pPr marL="457200" lvl="0" indent="-457200">
              <a:buAutoNum type="alphaUcPeriod" startAt="2"/>
            </a:pPr>
            <a:r>
              <a:rPr lang="en-US" sz="2400" b="1" dirty="0" smtClean="0">
                <a:latin typeface="+mj-lt"/>
              </a:rPr>
              <a:t>DESIGN KELEMBAGAAN KOPERASI MARITIM</a:t>
            </a:r>
          </a:p>
          <a:p>
            <a:pPr marL="457200" lvl="0" indent="-457200">
              <a:buNone/>
            </a:pPr>
            <a:endParaRPr lang="en-US" sz="2400" b="1" dirty="0" smtClean="0">
              <a:latin typeface="+mj-lt"/>
            </a:endParaRPr>
          </a:p>
          <a:p>
            <a:pPr lvl="1"/>
            <a:r>
              <a:rPr lang="en-US" sz="2000" dirty="0" err="1" smtClean="0">
                <a:latin typeface="+mj-lt"/>
              </a:rPr>
              <a:t>Koperasi</a:t>
            </a:r>
            <a:r>
              <a:rPr lang="en-US" sz="2000" dirty="0" smtClean="0">
                <a:latin typeface="+mj-lt"/>
              </a:rPr>
              <a:t> </a:t>
            </a:r>
            <a:r>
              <a:rPr lang="en-US" sz="2000" dirty="0" err="1" smtClean="0">
                <a:latin typeface="+mj-lt"/>
              </a:rPr>
              <a:t>Kredit</a:t>
            </a:r>
            <a:r>
              <a:rPr lang="en-US" sz="2000" dirty="0" smtClean="0">
                <a:latin typeface="+mj-lt"/>
              </a:rPr>
              <a:t>/</a:t>
            </a:r>
            <a:r>
              <a:rPr lang="en-US" sz="2000" dirty="0" err="1" smtClean="0">
                <a:latin typeface="+mj-lt"/>
              </a:rPr>
              <a:t>Simpan</a:t>
            </a:r>
            <a:r>
              <a:rPr lang="en-US" sz="2000" dirty="0" smtClean="0">
                <a:latin typeface="+mj-lt"/>
              </a:rPr>
              <a:t> </a:t>
            </a:r>
            <a:r>
              <a:rPr lang="en-US" sz="2000" dirty="0" err="1" smtClean="0">
                <a:latin typeface="+mj-lt"/>
              </a:rPr>
              <a:t>Pinjam</a:t>
            </a:r>
            <a:endParaRPr lang="en-US" sz="2000" dirty="0" smtClean="0">
              <a:latin typeface="+mj-lt"/>
            </a:endParaRPr>
          </a:p>
          <a:p>
            <a:pPr lvl="1">
              <a:buNone/>
            </a:pPr>
            <a:r>
              <a:rPr lang="en-US" sz="2000" dirty="0" smtClean="0">
                <a:latin typeface="+mj-lt"/>
              </a:rPr>
              <a:t>	</a:t>
            </a:r>
            <a:r>
              <a:rPr lang="en-US" sz="2000" dirty="0" err="1" smtClean="0">
                <a:latin typeface="+mj-lt"/>
              </a:rPr>
              <a:t>Menyediakan</a:t>
            </a:r>
            <a:r>
              <a:rPr lang="en-US" sz="2000" dirty="0" smtClean="0">
                <a:latin typeface="+mj-lt"/>
              </a:rPr>
              <a:t> modal </a:t>
            </a:r>
            <a:r>
              <a:rPr lang="en-US" sz="2000" dirty="0" err="1" smtClean="0">
                <a:latin typeface="+mj-lt"/>
              </a:rPr>
              <a:t>usaha</a:t>
            </a:r>
            <a:r>
              <a:rPr lang="en-US" sz="2000" dirty="0" smtClean="0">
                <a:latin typeface="+mj-lt"/>
              </a:rPr>
              <a:t> </a:t>
            </a:r>
            <a:r>
              <a:rPr lang="en-US" sz="2000" dirty="0" err="1" smtClean="0">
                <a:latin typeface="+mj-lt"/>
              </a:rPr>
              <a:t>untuk</a:t>
            </a:r>
            <a:r>
              <a:rPr lang="en-US" sz="2000" dirty="0" smtClean="0">
                <a:latin typeface="+mj-lt"/>
              </a:rPr>
              <a:t> </a:t>
            </a:r>
            <a:r>
              <a:rPr lang="en-US" sz="2000" dirty="0" err="1" smtClean="0">
                <a:latin typeface="+mj-lt"/>
              </a:rPr>
              <a:t>nelayan</a:t>
            </a:r>
            <a:r>
              <a:rPr lang="en-US" sz="2000" dirty="0" smtClean="0">
                <a:latin typeface="+mj-lt"/>
              </a:rPr>
              <a:t>, </a:t>
            </a:r>
            <a:r>
              <a:rPr lang="en-US" sz="2000" dirty="0" err="1" smtClean="0">
                <a:latin typeface="+mj-lt"/>
              </a:rPr>
              <a:t>petambak</a:t>
            </a:r>
            <a:r>
              <a:rPr lang="en-US" sz="2000" dirty="0" smtClean="0">
                <a:latin typeface="+mj-lt"/>
              </a:rPr>
              <a:t>, </a:t>
            </a:r>
            <a:r>
              <a:rPr lang="en-US" sz="2000" dirty="0" err="1" smtClean="0">
                <a:latin typeface="+mj-lt"/>
              </a:rPr>
              <a:t>petani</a:t>
            </a:r>
            <a:r>
              <a:rPr lang="en-US" sz="2000" dirty="0" smtClean="0">
                <a:latin typeface="+mj-lt"/>
              </a:rPr>
              <a:t> </a:t>
            </a:r>
            <a:r>
              <a:rPr lang="en-US" sz="2000" dirty="0" err="1" smtClean="0">
                <a:latin typeface="+mj-lt"/>
              </a:rPr>
              <a:t>rumput</a:t>
            </a:r>
            <a:r>
              <a:rPr lang="en-US" sz="2000" dirty="0" smtClean="0">
                <a:latin typeface="+mj-lt"/>
              </a:rPr>
              <a:t> </a:t>
            </a:r>
            <a:r>
              <a:rPr lang="en-US" sz="2000" dirty="0" err="1" smtClean="0">
                <a:latin typeface="+mj-lt"/>
              </a:rPr>
              <a:t>laut</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garam</a:t>
            </a:r>
            <a:r>
              <a:rPr lang="en-US" sz="2000" dirty="0" smtClean="0">
                <a:latin typeface="+mj-lt"/>
              </a:rPr>
              <a:t>, UKM; </a:t>
            </a:r>
            <a:r>
              <a:rPr lang="en-US" sz="2000" dirty="0" err="1" smtClean="0">
                <a:latin typeface="+mj-lt"/>
              </a:rPr>
              <a:t>baik</a:t>
            </a:r>
            <a:r>
              <a:rPr lang="en-US" sz="2000" dirty="0" smtClean="0">
                <a:latin typeface="+mj-lt"/>
              </a:rPr>
              <a:t> </a:t>
            </a:r>
            <a:r>
              <a:rPr lang="en-US" sz="2000" dirty="0" err="1" smtClean="0">
                <a:latin typeface="+mj-lt"/>
              </a:rPr>
              <a:t>untuk</a:t>
            </a:r>
            <a:r>
              <a:rPr lang="en-US" sz="2000" dirty="0" smtClean="0">
                <a:latin typeface="+mj-lt"/>
              </a:rPr>
              <a:t> </a:t>
            </a:r>
            <a:r>
              <a:rPr lang="en-US" sz="2000" dirty="0" err="1" smtClean="0">
                <a:latin typeface="+mj-lt"/>
              </a:rPr>
              <a:t>membeli</a:t>
            </a:r>
            <a:r>
              <a:rPr lang="en-US" sz="2000" dirty="0" smtClean="0">
                <a:latin typeface="+mj-lt"/>
              </a:rPr>
              <a:t> </a:t>
            </a:r>
            <a:r>
              <a:rPr lang="en-US" sz="2000" dirty="0" err="1" smtClean="0">
                <a:latin typeface="+mj-lt"/>
              </a:rPr>
              <a:t>peralatan</a:t>
            </a:r>
            <a:r>
              <a:rPr lang="en-US" sz="2000" dirty="0" smtClean="0">
                <a:latin typeface="+mj-lt"/>
              </a:rPr>
              <a:t> (</a:t>
            </a:r>
            <a:r>
              <a:rPr lang="en-US" sz="2000" dirty="0" err="1" smtClean="0">
                <a:latin typeface="+mj-lt"/>
              </a:rPr>
              <a:t>kapal</a:t>
            </a:r>
            <a:r>
              <a:rPr lang="en-US" sz="2000" dirty="0" smtClean="0">
                <a:latin typeface="+mj-lt"/>
              </a:rPr>
              <a:t>, </a:t>
            </a:r>
            <a:r>
              <a:rPr lang="en-US" sz="2000" dirty="0" err="1" smtClean="0">
                <a:latin typeface="+mj-lt"/>
              </a:rPr>
              <a:t>alat</a:t>
            </a:r>
            <a:r>
              <a:rPr lang="en-US" sz="2000" dirty="0" smtClean="0">
                <a:latin typeface="+mj-lt"/>
              </a:rPr>
              <a:t> </a:t>
            </a:r>
            <a:r>
              <a:rPr lang="en-US" sz="2000" dirty="0" err="1" smtClean="0">
                <a:latin typeface="+mj-lt"/>
              </a:rPr>
              <a:t>tangkap</a:t>
            </a:r>
            <a:r>
              <a:rPr lang="en-US" sz="2000" dirty="0" smtClean="0">
                <a:latin typeface="+mj-lt"/>
              </a:rPr>
              <a:t>, cold-storage, </a:t>
            </a:r>
            <a:r>
              <a:rPr lang="en-US" sz="2000" dirty="0" err="1" smtClean="0">
                <a:latin typeface="+mj-lt"/>
              </a:rPr>
              <a:t>mesin</a:t>
            </a:r>
            <a:r>
              <a:rPr lang="en-US" sz="2000" dirty="0" smtClean="0">
                <a:latin typeface="+mj-lt"/>
              </a:rPr>
              <a:t> </a:t>
            </a:r>
            <a:r>
              <a:rPr lang="en-US" sz="2000" dirty="0" err="1" smtClean="0">
                <a:latin typeface="+mj-lt"/>
              </a:rPr>
              <a:t>pengolahan</a:t>
            </a:r>
            <a:r>
              <a:rPr lang="en-US" sz="2000" dirty="0" smtClean="0">
                <a:latin typeface="+mj-lt"/>
              </a:rPr>
              <a:t>), BBM, </a:t>
            </a:r>
            <a:r>
              <a:rPr lang="en-US" sz="2000" dirty="0" err="1" smtClean="0">
                <a:latin typeface="+mj-lt"/>
              </a:rPr>
              <a:t>dan</a:t>
            </a:r>
            <a:r>
              <a:rPr lang="en-US" sz="2000" dirty="0" smtClean="0">
                <a:latin typeface="+mj-lt"/>
              </a:rPr>
              <a:t> </a:t>
            </a:r>
            <a:r>
              <a:rPr lang="en-US" sz="2000" dirty="0" err="1" smtClean="0">
                <a:latin typeface="+mj-lt"/>
              </a:rPr>
              <a:t>biaya</a:t>
            </a:r>
            <a:r>
              <a:rPr lang="en-US" sz="2000" dirty="0" smtClean="0">
                <a:latin typeface="+mj-lt"/>
              </a:rPr>
              <a:t> </a:t>
            </a:r>
            <a:r>
              <a:rPr lang="en-US" sz="2000" dirty="0" err="1" smtClean="0">
                <a:latin typeface="+mj-lt"/>
              </a:rPr>
              <a:t>operasional</a:t>
            </a:r>
            <a:r>
              <a:rPr lang="en-US" sz="2000" dirty="0" smtClean="0">
                <a:latin typeface="+mj-lt"/>
              </a:rPr>
              <a:t> agar </a:t>
            </a:r>
            <a:r>
              <a:rPr lang="en-US" sz="2000" dirty="0" err="1" smtClean="0">
                <a:latin typeface="+mj-lt"/>
              </a:rPr>
              <a:t>tidak</a:t>
            </a:r>
            <a:r>
              <a:rPr lang="en-US" sz="2000" dirty="0" smtClean="0">
                <a:latin typeface="+mj-lt"/>
              </a:rPr>
              <a:t> </a:t>
            </a:r>
            <a:r>
              <a:rPr lang="en-US" sz="2000" dirty="0" err="1" smtClean="0">
                <a:latin typeface="+mj-lt"/>
              </a:rPr>
              <a:t>terjerat</a:t>
            </a:r>
            <a:r>
              <a:rPr lang="en-US" sz="2000" dirty="0" smtClean="0">
                <a:latin typeface="+mj-lt"/>
              </a:rPr>
              <a:t> </a:t>
            </a:r>
            <a:r>
              <a:rPr lang="en-US" sz="2000" dirty="0" err="1" smtClean="0">
                <a:latin typeface="+mj-lt"/>
              </a:rPr>
              <a:t>tengkulak</a:t>
            </a:r>
            <a:r>
              <a:rPr lang="en-US" sz="2000" dirty="0" smtClean="0">
                <a:latin typeface="+mj-lt"/>
              </a:rPr>
              <a:t>.  </a:t>
            </a:r>
          </a:p>
          <a:p>
            <a:pPr lvl="1">
              <a:buNone/>
            </a:pPr>
            <a:endParaRPr lang="en-US" sz="2000" dirty="0" smtClean="0">
              <a:latin typeface="+mj-lt"/>
            </a:endParaRPr>
          </a:p>
          <a:p>
            <a:pPr lvl="1"/>
            <a:r>
              <a:rPr lang="en-US" sz="2000" dirty="0" err="1" smtClean="0">
                <a:latin typeface="+mj-lt"/>
              </a:rPr>
              <a:t>Koperasi</a:t>
            </a:r>
            <a:r>
              <a:rPr lang="en-US" sz="2000" dirty="0" smtClean="0">
                <a:latin typeface="+mj-lt"/>
              </a:rPr>
              <a:t> </a:t>
            </a:r>
            <a:r>
              <a:rPr lang="en-US" sz="2000" dirty="0" err="1" smtClean="0">
                <a:latin typeface="+mj-lt"/>
              </a:rPr>
              <a:t>Produksi</a:t>
            </a:r>
            <a:endParaRPr lang="en-US" sz="2000" dirty="0" smtClean="0">
              <a:latin typeface="+mj-lt"/>
            </a:endParaRPr>
          </a:p>
          <a:p>
            <a:pPr lvl="1">
              <a:buNone/>
            </a:pPr>
            <a:r>
              <a:rPr lang="en-US" sz="2000" dirty="0" smtClean="0">
                <a:latin typeface="+mj-lt"/>
              </a:rPr>
              <a:t>     Core business </a:t>
            </a:r>
            <a:r>
              <a:rPr lang="en-US" sz="2000" dirty="0" err="1" smtClean="0">
                <a:latin typeface="+mj-lt"/>
              </a:rPr>
              <a:t>Koperasi</a:t>
            </a:r>
            <a:r>
              <a:rPr lang="en-US" sz="2000" dirty="0" smtClean="0">
                <a:latin typeface="+mj-lt"/>
              </a:rPr>
              <a:t> </a:t>
            </a:r>
            <a:r>
              <a:rPr lang="en-US" sz="2000" dirty="0" err="1" smtClean="0">
                <a:latin typeface="+mj-lt"/>
              </a:rPr>
              <a:t>Produksi</a:t>
            </a:r>
            <a:r>
              <a:rPr lang="en-US" sz="2000" dirty="0" smtClean="0">
                <a:latin typeface="+mj-lt"/>
              </a:rPr>
              <a:t>: (1) </a:t>
            </a:r>
            <a:r>
              <a:rPr lang="en-US" sz="2000" dirty="0" err="1" smtClean="0">
                <a:latin typeface="+mj-lt"/>
              </a:rPr>
              <a:t>menangkap</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mengolah</a:t>
            </a:r>
            <a:r>
              <a:rPr lang="en-US" sz="2000" dirty="0" smtClean="0">
                <a:latin typeface="+mj-lt"/>
              </a:rPr>
              <a:t> </a:t>
            </a:r>
            <a:r>
              <a:rPr lang="en-US" sz="2000" dirty="0" err="1" smtClean="0">
                <a:latin typeface="+mj-lt"/>
              </a:rPr>
              <a:t>ikan</a:t>
            </a:r>
            <a:r>
              <a:rPr lang="en-US" sz="2000" dirty="0" smtClean="0">
                <a:latin typeface="+mj-lt"/>
              </a:rPr>
              <a:t>, </a:t>
            </a:r>
            <a:r>
              <a:rPr lang="en-US" sz="2000" dirty="0" err="1" smtClean="0">
                <a:latin typeface="+mj-lt"/>
              </a:rPr>
              <a:t>udang</a:t>
            </a:r>
            <a:r>
              <a:rPr lang="en-US" sz="2000" dirty="0" smtClean="0">
                <a:latin typeface="+mj-lt"/>
              </a:rPr>
              <a:t>, </a:t>
            </a:r>
            <a:r>
              <a:rPr lang="en-US" sz="2000" dirty="0" err="1" smtClean="0">
                <a:latin typeface="+mj-lt"/>
              </a:rPr>
              <a:t>dll</a:t>
            </a:r>
            <a:r>
              <a:rPr lang="en-US" sz="2000" dirty="0" smtClean="0">
                <a:latin typeface="+mj-lt"/>
              </a:rPr>
              <a:t>; (2) </a:t>
            </a:r>
            <a:r>
              <a:rPr lang="en-US" sz="2000" dirty="0" err="1" smtClean="0">
                <a:latin typeface="+mj-lt"/>
              </a:rPr>
              <a:t>memproduksi</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mengolah</a:t>
            </a:r>
            <a:r>
              <a:rPr lang="en-US" sz="2000" dirty="0" smtClean="0">
                <a:latin typeface="+mj-lt"/>
              </a:rPr>
              <a:t> </a:t>
            </a:r>
            <a:r>
              <a:rPr lang="en-US" sz="2000" dirty="0" err="1" smtClean="0">
                <a:latin typeface="+mj-lt"/>
              </a:rPr>
              <a:t>garam</a:t>
            </a:r>
            <a:r>
              <a:rPr lang="en-US" sz="2000" dirty="0" smtClean="0">
                <a:latin typeface="+mj-lt"/>
              </a:rPr>
              <a:t>; (3) </a:t>
            </a:r>
            <a:r>
              <a:rPr lang="en-US" sz="2000" dirty="0" err="1" smtClean="0">
                <a:latin typeface="+mj-lt"/>
              </a:rPr>
              <a:t>memproduksi</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mengolah</a:t>
            </a:r>
            <a:r>
              <a:rPr lang="en-US" sz="2000" dirty="0" smtClean="0">
                <a:latin typeface="+mj-lt"/>
              </a:rPr>
              <a:t> </a:t>
            </a:r>
            <a:r>
              <a:rPr lang="en-US" sz="2000" dirty="0" err="1" smtClean="0">
                <a:latin typeface="+mj-lt"/>
              </a:rPr>
              <a:t>rumput</a:t>
            </a:r>
            <a:r>
              <a:rPr lang="en-US" sz="2000" dirty="0" smtClean="0">
                <a:latin typeface="+mj-lt"/>
              </a:rPr>
              <a:t> </a:t>
            </a:r>
            <a:r>
              <a:rPr lang="en-US" sz="2000" dirty="0" err="1" smtClean="0">
                <a:latin typeface="+mj-lt"/>
              </a:rPr>
              <a:t>laut</a:t>
            </a:r>
            <a:r>
              <a:rPr lang="en-US" sz="2000" dirty="0" smtClean="0">
                <a:latin typeface="+mj-lt"/>
              </a:rPr>
              <a:t>; (4) </a:t>
            </a:r>
            <a:r>
              <a:rPr lang="en-US" sz="2000" dirty="0" err="1" smtClean="0">
                <a:latin typeface="+mj-lt"/>
              </a:rPr>
              <a:t>merawat</a:t>
            </a:r>
            <a:r>
              <a:rPr lang="en-US" sz="2000" dirty="0" smtClean="0">
                <a:latin typeface="+mj-lt"/>
              </a:rPr>
              <a:t> </a:t>
            </a:r>
            <a:r>
              <a:rPr lang="en-US" sz="2000" dirty="0" err="1" smtClean="0">
                <a:latin typeface="+mj-lt"/>
              </a:rPr>
              <a:t>dan</a:t>
            </a:r>
            <a:r>
              <a:rPr lang="en-US" sz="2000" dirty="0" smtClean="0">
                <a:latin typeface="+mj-lt"/>
              </a:rPr>
              <a:t> </a:t>
            </a:r>
            <a:r>
              <a:rPr lang="en-US" sz="2000" dirty="0" err="1" smtClean="0">
                <a:latin typeface="+mj-lt"/>
              </a:rPr>
              <a:t>mengolah</a:t>
            </a:r>
            <a:r>
              <a:rPr lang="en-US" sz="2000" dirty="0" smtClean="0">
                <a:latin typeface="+mj-lt"/>
              </a:rPr>
              <a:t> </a:t>
            </a:r>
            <a:r>
              <a:rPr lang="en-US" sz="2000" dirty="0" err="1" smtClean="0">
                <a:latin typeface="+mj-lt"/>
              </a:rPr>
              <a:t>hasil</a:t>
            </a:r>
            <a:r>
              <a:rPr lang="en-US" sz="2000" dirty="0" smtClean="0">
                <a:latin typeface="+mj-lt"/>
              </a:rPr>
              <a:t> </a:t>
            </a:r>
            <a:r>
              <a:rPr lang="en-US" sz="2000" dirty="0" err="1" smtClean="0">
                <a:latin typeface="+mj-lt"/>
              </a:rPr>
              <a:t>hutan</a:t>
            </a:r>
            <a:r>
              <a:rPr lang="en-US" sz="2000" dirty="0" smtClean="0">
                <a:latin typeface="+mj-lt"/>
              </a:rPr>
              <a:t> mangrove.   </a:t>
            </a:r>
          </a:p>
          <a:p>
            <a:pPr lvl="1"/>
            <a:endParaRPr lang="en-US" sz="2000" dirty="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marL="447675" lvl="1" indent="-327025"/>
            <a:r>
              <a:rPr lang="en-US" sz="2000" dirty="0" err="1" smtClean="0"/>
              <a:t>Koperasi</a:t>
            </a:r>
            <a:r>
              <a:rPr lang="en-US" sz="2000" dirty="0" smtClean="0"/>
              <a:t> </a:t>
            </a:r>
            <a:r>
              <a:rPr lang="en-US" sz="2000" dirty="0" err="1" smtClean="0"/>
              <a:t>Jasa</a:t>
            </a:r>
            <a:r>
              <a:rPr lang="en-US" sz="2000" dirty="0" smtClean="0"/>
              <a:t> (</a:t>
            </a:r>
            <a:r>
              <a:rPr lang="en-US" sz="2000" dirty="0" err="1" smtClean="0"/>
              <a:t>Resi</a:t>
            </a:r>
            <a:r>
              <a:rPr lang="en-US" sz="2000" dirty="0" smtClean="0"/>
              <a:t> </a:t>
            </a:r>
            <a:r>
              <a:rPr lang="en-US" sz="2000" dirty="0" err="1" smtClean="0"/>
              <a:t>Gudang</a:t>
            </a:r>
            <a:r>
              <a:rPr lang="en-US" sz="2000" dirty="0" smtClean="0"/>
              <a:t>, </a:t>
            </a:r>
            <a:r>
              <a:rPr lang="en-US" sz="2000" dirty="0" err="1" smtClean="0"/>
              <a:t>Distribusi</a:t>
            </a:r>
            <a:r>
              <a:rPr lang="en-US" sz="2000" dirty="0" smtClean="0"/>
              <a:t>, </a:t>
            </a:r>
            <a:r>
              <a:rPr lang="en-US" sz="2000" dirty="0" err="1" smtClean="0"/>
              <a:t>Pemasaran</a:t>
            </a:r>
            <a:r>
              <a:rPr lang="en-US" sz="2000" dirty="0" smtClean="0"/>
              <a:t>)</a:t>
            </a:r>
          </a:p>
          <a:p>
            <a:pPr marL="457200" lvl="0" indent="0" algn="just">
              <a:buNone/>
            </a:pPr>
            <a:r>
              <a:rPr lang="en-US" sz="2000" dirty="0" err="1" smtClean="0"/>
              <a:t>Untuk</a:t>
            </a:r>
            <a:r>
              <a:rPr lang="en-US" sz="2000" dirty="0" smtClean="0"/>
              <a:t> </a:t>
            </a:r>
            <a:r>
              <a:rPr lang="en-US" sz="2000" dirty="0" err="1" smtClean="0"/>
              <a:t>efisiensi</a:t>
            </a:r>
            <a:r>
              <a:rPr lang="en-US" sz="2000" dirty="0" smtClean="0"/>
              <a:t>, </a:t>
            </a:r>
            <a:r>
              <a:rPr lang="en-US" sz="2000" dirty="0" err="1" smtClean="0"/>
              <a:t>maka</a:t>
            </a:r>
            <a:r>
              <a:rPr lang="en-US" sz="2000" dirty="0" smtClean="0"/>
              <a:t> </a:t>
            </a:r>
            <a:r>
              <a:rPr lang="en-US" sz="2000" dirty="0" err="1" smtClean="0"/>
              <a:t>Koperasi</a:t>
            </a:r>
            <a:r>
              <a:rPr lang="en-US" sz="2000" dirty="0" smtClean="0"/>
              <a:t> </a:t>
            </a:r>
            <a:r>
              <a:rPr lang="en-US" sz="2000" dirty="0" err="1" smtClean="0"/>
              <a:t>Maritim</a:t>
            </a:r>
            <a:r>
              <a:rPr lang="en-US" sz="2000" dirty="0" smtClean="0"/>
              <a:t> </a:t>
            </a:r>
            <a:r>
              <a:rPr lang="en-US" sz="2000" dirty="0" err="1" smtClean="0"/>
              <a:t>perlu</a:t>
            </a:r>
            <a:r>
              <a:rPr lang="en-US" sz="2000" dirty="0" smtClean="0"/>
              <a:t> </a:t>
            </a:r>
            <a:r>
              <a:rPr lang="en-US" sz="2000" dirty="0" err="1" smtClean="0"/>
              <a:t>membentuk</a:t>
            </a:r>
            <a:r>
              <a:rPr lang="en-US" sz="2000" dirty="0" smtClean="0"/>
              <a:t> unit </a:t>
            </a:r>
            <a:r>
              <a:rPr lang="en-US" sz="2000" dirty="0" err="1" smtClean="0"/>
              <a:t>usaha</a:t>
            </a:r>
            <a:r>
              <a:rPr lang="en-US" sz="2000" dirty="0" smtClean="0"/>
              <a:t> </a:t>
            </a:r>
            <a:r>
              <a:rPr lang="en-US" sz="2000" dirty="0" err="1" smtClean="0"/>
              <a:t>Resi</a:t>
            </a:r>
            <a:r>
              <a:rPr lang="en-US" sz="2000" dirty="0" smtClean="0"/>
              <a:t>   </a:t>
            </a:r>
            <a:r>
              <a:rPr lang="en-US" sz="2000" dirty="0" err="1" smtClean="0"/>
              <a:t>Gudang</a:t>
            </a:r>
            <a:r>
              <a:rPr lang="en-US" sz="2000" dirty="0" smtClean="0"/>
              <a:t>, </a:t>
            </a:r>
            <a:r>
              <a:rPr lang="en-US" sz="2000" dirty="0" err="1" smtClean="0"/>
              <a:t>distribusi</a:t>
            </a:r>
            <a:r>
              <a:rPr lang="en-US" sz="2000" dirty="0" smtClean="0"/>
              <a:t>, </a:t>
            </a:r>
            <a:r>
              <a:rPr lang="en-US" sz="2000" dirty="0" err="1" smtClean="0"/>
              <a:t>pemasaran</a:t>
            </a:r>
            <a:r>
              <a:rPr lang="en-US" sz="2000" dirty="0" smtClean="0"/>
              <a:t>, </a:t>
            </a:r>
            <a:r>
              <a:rPr lang="en-US" sz="2000" dirty="0" err="1" smtClean="0"/>
              <a:t>dan</a:t>
            </a:r>
            <a:r>
              <a:rPr lang="en-US" sz="2000" dirty="0" smtClean="0"/>
              <a:t> </a:t>
            </a:r>
            <a:r>
              <a:rPr lang="en-US" sz="2000" dirty="0" err="1" smtClean="0"/>
              <a:t>ekspor-impor</a:t>
            </a:r>
            <a:r>
              <a:rPr lang="en-US" sz="2000" dirty="0" smtClean="0"/>
              <a:t> </a:t>
            </a:r>
            <a:r>
              <a:rPr lang="en-US" sz="2000" dirty="0" err="1" smtClean="0"/>
              <a:t>untuk</a:t>
            </a:r>
            <a:r>
              <a:rPr lang="en-US" sz="2000" dirty="0" smtClean="0"/>
              <a:t> </a:t>
            </a:r>
            <a:r>
              <a:rPr lang="en-US" sz="2000" dirty="0" err="1" smtClean="0"/>
              <a:t>seluruh</a:t>
            </a:r>
            <a:r>
              <a:rPr lang="en-US" sz="2000" dirty="0" smtClean="0"/>
              <a:t> </a:t>
            </a:r>
            <a:r>
              <a:rPr lang="en-US" sz="2000" dirty="0" err="1" smtClean="0"/>
              <a:t>produk</a:t>
            </a:r>
            <a:r>
              <a:rPr lang="en-US" sz="2000" dirty="0" smtClean="0"/>
              <a:t>   </a:t>
            </a:r>
            <a:r>
              <a:rPr lang="en-US" sz="2000" dirty="0" err="1" smtClean="0"/>
              <a:t>anggota</a:t>
            </a:r>
            <a:r>
              <a:rPr lang="en-US" sz="2000" dirty="0" smtClean="0"/>
              <a:t> </a:t>
            </a:r>
            <a:r>
              <a:rPr lang="en-US" sz="2000" dirty="0" err="1" smtClean="0"/>
              <a:t>koperasi</a:t>
            </a:r>
            <a:r>
              <a:rPr lang="en-US" sz="2000" dirty="0" smtClean="0"/>
              <a:t> (</a:t>
            </a:r>
            <a:r>
              <a:rPr lang="en-US" sz="2000" dirty="0" err="1" smtClean="0"/>
              <a:t>nelayan</a:t>
            </a:r>
            <a:r>
              <a:rPr lang="en-US" sz="2000" dirty="0" smtClean="0"/>
              <a:t>, </a:t>
            </a:r>
            <a:r>
              <a:rPr lang="en-US" sz="2000" dirty="0" err="1" smtClean="0"/>
              <a:t>petambak</a:t>
            </a:r>
            <a:r>
              <a:rPr lang="en-US" sz="2000" dirty="0" smtClean="0"/>
              <a:t>, </a:t>
            </a:r>
            <a:r>
              <a:rPr lang="en-US" sz="2000" dirty="0" err="1" smtClean="0"/>
              <a:t>petani</a:t>
            </a:r>
            <a:r>
              <a:rPr lang="en-US" sz="2000" dirty="0" smtClean="0"/>
              <a:t> </a:t>
            </a:r>
            <a:r>
              <a:rPr lang="en-US" sz="2000" dirty="0" err="1" smtClean="0"/>
              <a:t>rumput</a:t>
            </a:r>
            <a:r>
              <a:rPr lang="en-US" sz="2000" dirty="0" smtClean="0"/>
              <a:t> </a:t>
            </a:r>
            <a:r>
              <a:rPr lang="en-US" sz="2000" dirty="0" err="1" smtClean="0"/>
              <a:t>laut</a:t>
            </a:r>
            <a:r>
              <a:rPr lang="en-US" sz="2000" dirty="0" smtClean="0"/>
              <a:t> </a:t>
            </a:r>
            <a:r>
              <a:rPr lang="en-US" sz="2000" dirty="0" err="1" smtClean="0"/>
              <a:t>dan</a:t>
            </a:r>
            <a:r>
              <a:rPr lang="en-US" sz="2000" dirty="0" smtClean="0"/>
              <a:t> </a:t>
            </a:r>
            <a:r>
              <a:rPr lang="en-US" sz="2000" dirty="0" err="1" smtClean="0"/>
              <a:t>garam</a:t>
            </a:r>
            <a:r>
              <a:rPr lang="en-US" sz="2000" dirty="0" smtClean="0"/>
              <a:t>).  </a:t>
            </a:r>
          </a:p>
          <a:p>
            <a:pPr marL="457200" lvl="0" indent="0" algn="just">
              <a:buNone/>
            </a:pPr>
            <a:endParaRPr lang="en-US" sz="2000" dirty="0" smtClean="0"/>
          </a:p>
          <a:p>
            <a:pPr marL="465138" indent="-344488"/>
            <a:r>
              <a:rPr lang="en-US" sz="2000" dirty="0" err="1" smtClean="0"/>
              <a:t>Koperasi</a:t>
            </a:r>
            <a:r>
              <a:rPr lang="en-US" sz="2000" dirty="0" smtClean="0"/>
              <a:t> </a:t>
            </a:r>
            <a:r>
              <a:rPr lang="en-US" sz="2000" dirty="0" err="1" smtClean="0"/>
              <a:t>Konsumsi</a:t>
            </a:r>
            <a:endParaRPr lang="en-US" sz="2000" dirty="0" smtClean="0"/>
          </a:p>
          <a:p>
            <a:pPr marL="457200" indent="0" algn="just">
              <a:buNone/>
            </a:pPr>
            <a:r>
              <a:rPr lang="en-US" sz="2000" dirty="0" err="1" smtClean="0"/>
              <a:t>Seluruh</a:t>
            </a:r>
            <a:r>
              <a:rPr lang="en-US" sz="2000" dirty="0" smtClean="0"/>
              <a:t> </a:t>
            </a:r>
            <a:r>
              <a:rPr lang="en-US" sz="2000" dirty="0" err="1" smtClean="0"/>
              <a:t>kebutuhan</a:t>
            </a:r>
            <a:r>
              <a:rPr lang="en-US" sz="2000" dirty="0" smtClean="0"/>
              <a:t> </a:t>
            </a:r>
            <a:r>
              <a:rPr lang="en-US" sz="2000" dirty="0" err="1" smtClean="0"/>
              <a:t>konsumsi</a:t>
            </a:r>
            <a:r>
              <a:rPr lang="en-US" sz="2000" dirty="0" smtClean="0"/>
              <a:t> </a:t>
            </a:r>
            <a:r>
              <a:rPr lang="en-US" sz="2000" dirty="0" err="1" smtClean="0"/>
              <a:t>nelayan</a:t>
            </a:r>
            <a:r>
              <a:rPr lang="en-US" sz="2000" dirty="0" smtClean="0"/>
              <a:t>, </a:t>
            </a:r>
            <a:r>
              <a:rPr lang="en-US" sz="2000" dirty="0" err="1" smtClean="0"/>
              <a:t>petambak</a:t>
            </a:r>
            <a:r>
              <a:rPr lang="en-US" sz="2000" dirty="0" smtClean="0"/>
              <a:t>, </a:t>
            </a:r>
            <a:r>
              <a:rPr lang="en-US" sz="2000" dirty="0" err="1" smtClean="0"/>
              <a:t>petani</a:t>
            </a:r>
            <a:r>
              <a:rPr lang="en-US" sz="2000" dirty="0" smtClean="0"/>
              <a:t> </a:t>
            </a:r>
            <a:r>
              <a:rPr lang="en-US" sz="2000" dirty="0" err="1" smtClean="0"/>
              <a:t>anggota</a:t>
            </a:r>
            <a:r>
              <a:rPr lang="en-US" sz="2000" dirty="0" smtClean="0"/>
              <a:t> </a:t>
            </a:r>
            <a:r>
              <a:rPr lang="en-US" sz="2000" dirty="0" err="1" smtClean="0"/>
              <a:t>koperasi</a:t>
            </a:r>
            <a:r>
              <a:rPr lang="en-US" sz="2000" dirty="0" smtClean="0"/>
              <a:t>   </a:t>
            </a:r>
            <a:r>
              <a:rPr lang="en-US" sz="2000" dirty="0" err="1" smtClean="0"/>
              <a:t>diusahakan</a:t>
            </a:r>
            <a:r>
              <a:rPr lang="en-US" sz="2000" dirty="0" smtClean="0"/>
              <a:t> </a:t>
            </a:r>
            <a:r>
              <a:rPr lang="en-US" sz="2000" dirty="0" err="1" smtClean="0"/>
              <a:t>oleh</a:t>
            </a:r>
            <a:r>
              <a:rPr lang="en-US" sz="2000" dirty="0" smtClean="0"/>
              <a:t> </a:t>
            </a:r>
            <a:r>
              <a:rPr lang="en-US" sz="2000" dirty="0" err="1" smtClean="0"/>
              <a:t>tokoh</a:t>
            </a:r>
            <a:r>
              <a:rPr lang="en-US" sz="2000" dirty="0" smtClean="0"/>
              <a:t> </a:t>
            </a:r>
            <a:r>
              <a:rPr lang="en-US" sz="2000" dirty="0" err="1" smtClean="0"/>
              <a:t>koperasi</a:t>
            </a:r>
            <a:r>
              <a:rPr lang="en-US" sz="2000" dirty="0" smtClean="0"/>
              <a:t> </a:t>
            </a:r>
            <a:r>
              <a:rPr lang="en-US" sz="2000" dirty="0" err="1" smtClean="0"/>
              <a:t>atau</a:t>
            </a:r>
            <a:r>
              <a:rPr lang="en-US" sz="2000" dirty="0" smtClean="0"/>
              <a:t> </a:t>
            </a:r>
            <a:r>
              <a:rPr lang="en-US" sz="2000" dirty="0" err="1" smtClean="0"/>
              <a:t>coopmart</a:t>
            </a:r>
            <a:r>
              <a:rPr lang="en-US" sz="2000" dirty="0" smtClean="0"/>
              <a:t> </a:t>
            </a:r>
            <a:r>
              <a:rPr lang="en-US" sz="2000" dirty="0" err="1" smtClean="0"/>
              <a:t>atau</a:t>
            </a:r>
            <a:r>
              <a:rPr lang="en-US" sz="2000" dirty="0" smtClean="0"/>
              <a:t> </a:t>
            </a:r>
            <a:r>
              <a:rPr lang="en-US" sz="2000" dirty="0" err="1" smtClean="0"/>
              <a:t>waserda</a:t>
            </a:r>
            <a:r>
              <a:rPr lang="en-US" sz="2000" dirty="0" smtClean="0"/>
              <a:t>, </a:t>
            </a:r>
            <a:r>
              <a:rPr lang="en-US" sz="2000" dirty="0" err="1" smtClean="0"/>
              <a:t>seperti</a:t>
            </a:r>
            <a:r>
              <a:rPr lang="en-US" sz="2000" dirty="0" smtClean="0"/>
              <a:t>  </a:t>
            </a:r>
            <a:r>
              <a:rPr lang="en-US" sz="2000" dirty="0" err="1" smtClean="0"/>
              <a:t>kebutuhan</a:t>
            </a:r>
            <a:r>
              <a:rPr lang="en-US" sz="2000" dirty="0" smtClean="0"/>
              <a:t> </a:t>
            </a:r>
            <a:r>
              <a:rPr lang="en-US" sz="2000" dirty="0" err="1" smtClean="0"/>
              <a:t>pokok</a:t>
            </a:r>
            <a:r>
              <a:rPr lang="en-US" sz="2000" dirty="0" smtClean="0"/>
              <a:t>, BBM, </a:t>
            </a:r>
            <a:r>
              <a:rPr lang="en-US" sz="2000" dirty="0" err="1" smtClean="0"/>
              <a:t>alat</a:t>
            </a:r>
            <a:r>
              <a:rPr lang="en-US" sz="2000" dirty="0" smtClean="0"/>
              <a:t> </a:t>
            </a:r>
            <a:r>
              <a:rPr lang="en-US" sz="2000" dirty="0" err="1" smtClean="0"/>
              <a:t>tangkap</a:t>
            </a:r>
            <a:r>
              <a:rPr lang="en-US" sz="2000" dirty="0" smtClean="0"/>
              <a:t>, </a:t>
            </a:r>
            <a:r>
              <a:rPr lang="en-US" sz="2000" dirty="0" err="1" smtClean="0"/>
              <a:t>coldstorage</a:t>
            </a:r>
            <a:r>
              <a:rPr lang="en-US" sz="2000" dirty="0" smtClean="0"/>
              <a:t>, </a:t>
            </a:r>
            <a:r>
              <a:rPr lang="en-US" sz="2000" dirty="0" err="1" smtClean="0"/>
              <a:t>mesin</a:t>
            </a:r>
            <a:r>
              <a:rPr lang="en-US" sz="2000" dirty="0" smtClean="0"/>
              <a:t> </a:t>
            </a:r>
            <a:r>
              <a:rPr lang="en-US" sz="2000" dirty="0" err="1" smtClean="0"/>
              <a:t>pengolahan</a:t>
            </a:r>
            <a:r>
              <a:rPr lang="en-US" sz="2000" dirty="0" smtClean="0"/>
              <a:t>, </a:t>
            </a:r>
            <a:r>
              <a:rPr lang="en-US" sz="2000" dirty="0" err="1" smtClean="0"/>
              <a:t>dll</a:t>
            </a:r>
            <a:r>
              <a:rPr lang="en-US" sz="2000" dirty="0" smtClean="0"/>
              <a: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0"/>
            <a:ext cx="8077200" cy="3293209"/>
          </a:xfrm>
          <a:prstGeom prst="rect">
            <a:avLst/>
          </a:prstGeom>
        </p:spPr>
        <p:txBody>
          <a:bodyPr wrap="square">
            <a:spAutoFit/>
          </a:bodyPr>
          <a:lstStyle/>
          <a:p>
            <a:pPr lvl="0">
              <a:buNone/>
            </a:pPr>
            <a:r>
              <a:rPr lang="en-US" sz="2800" b="1" dirty="0" err="1" smtClean="0">
                <a:latin typeface="+mj-lt"/>
              </a:rPr>
              <a:t>Integrasi</a:t>
            </a:r>
            <a:r>
              <a:rPr lang="en-US" sz="2800" b="1" dirty="0" smtClean="0">
                <a:latin typeface="+mj-lt"/>
              </a:rPr>
              <a:t> </a:t>
            </a:r>
            <a:r>
              <a:rPr lang="en-US" sz="2800" b="1" dirty="0" err="1" smtClean="0">
                <a:latin typeface="+mj-lt"/>
              </a:rPr>
              <a:t>Bisnis</a:t>
            </a:r>
            <a:r>
              <a:rPr lang="en-US" sz="2800" b="1" dirty="0" smtClean="0">
                <a:latin typeface="+mj-lt"/>
              </a:rPr>
              <a:t> </a:t>
            </a:r>
            <a:r>
              <a:rPr lang="en-US" sz="2800" b="1" dirty="0" err="1" smtClean="0">
                <a:latin typeface="+mj-lt"/>
              </a:rPr>
              <a:t>Koperasi</a:t>
            </a:r>
            <a:r>
              <a:rPr lang="en-US" sz="2800" b="1" dirty="0" smtClean="0">
                <a:latin typeface="+mj-lt"/>
              </a:rPr>
              <a:t> </a:t>
            </a:r>
            <a:r>
              <a:rPr lang="en-US" sz="2800" b="1" dirty="0" err="1" smtClean="0">
                <a:latin typeface="+mj-lt"/>
              </a:rPr>
              <a:t>Maritim</a:t>
            </a:r>
            <a:r>
              <a:rPr lang="en-US" sz="2800" b="1" dirty="0" smtClean="0">
                <a:latin typeface="+mj-lt"/>
              </a:rPr>
              <a:t> </a:t>
            </a:r>
          </a:p>
          <a:p>
            <a:pPr lvl="0">
              <a:buNone/>
            </a:pPr>
            <a:endParaRPr lang="en-US" sz="2000" b="1" dirty="0" smtClean="0">
              <a:latin typeface="+mj-lt"/>
            </a:endParaRPr>
          </a:p>
          <a:p>
            <a:pPr lvl="0" algn="just">
              <a:buNone/>
            </a:pPr>
            <a:r>
              <a:rPr lang="id-ID" sz="2400" dirty="0" smtClean="0">
                <a:latin typeface="+mj-lt"/>
              </a:rPr>
              <a:t>Untuk </a:t>
            </a:r>
            <a:r>
              <a:rPr lang="id-ID" sz="2400" b="1" dirty="0" smtClean="0">
                <a:latin typeface="+mj-lt"/>
              </a:rPr>
              <a:t>efisiensi dan menciptakan skala ekonomi</a:t>
            </a:r>
            <a:r>
              <a:rPr lang="id-ID" sz="2400" dirty="0" smtClean="0">
                <a:latin typeface="+mj-lt"/>
              </a:rPr>
              <a:t>, koperasi maritim di wilayah pesisir dan pulau-pulau kecil harus </a:t>
            </a:r>
            <a:r>
              <a:rPr lang="id-ID" sz="2400" b="1" dirty="0" smtClean="0">
                <a:latin typeface="+mj-lt"/>
              </a:rPr>
              <a:t>mengintegrasikan empat jenis koperasi di bawah satu payung</a:t>
            </a:r>
            <a:r>
              <a:rPr lang="id-ID" sz="2400" dirty="0" smtClean="0">
                <a:latin typeface="+mj-lt"/>
              </a:rPr>
              <a:t>, sehingga jumlah anggota dan jangkauan bisnis menjadi ‘raksasa’.</a:t>
            </a:r>
          </a:p>
          <a:p>
            <a:pPr lvl="0">
              <a:buNone/>
            </a:pPr>
            <a:endParaRPr lang="en-US" sz="2000" b="1" dirty="0" smtClean="0">
              <a:latin typeface="+mj-lt"/>
            </a:endParaRPr>
          </a:p>
          <a:p>
            <a:pPr lvl="0">
              <a:buNone/>
            </a:pPr>
            <a:endParaRPr lang="en-US" sz="2000" dirty="0" smtClean="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33400"/>
          </a:xfrm>
        </p:spPr>
        <p:txBody>
          <a:bodyPr>
            <a:normAutofit/>
          </a:bodyPr>
          <a:lstStyle/>
          <a:p>
            <a:pPr algn="ctr"/>
            <a:r>
              <a:rPr lang="en-US" sz="2400" b="1" dirty="0" err="1" smtClean="0"/>
              <a:t>Integrasi</a:t>
            </a:r>
            <a:r>
              <a:rPr lang="en-US" sz="2400" b="1" dirty="0" smtClean="0"/>
              <a:t> </a:t>
            </a:r>
            <a:r>
              <a:rPr lang="en-US" sz="2400" b="1" dirty="0" err="1" smtClean="0"/>
              <a:t>Bisnis</a:t>
            </a:r>
            <a:r>
              <a:rPr lang="en-US" sz="2400" b="1" dirty="0" smtClean="0"/>
              <a:t> </a:t>
            </a:r>
            <a:r>
              <a:rPr lang="en-US" sz="2400" b="1" dirty="0" err="1" smtClean="0"/>
              <a:t>Koperasi</a:t>
            </a:r>
            <a:r>
              <a:rPr lang="en-US" sz="2400" b="1" dirty="0" smtClean="0"/>
              <a:t> </a:t>
            </a:r>
            <a:r>
              <a:rPr lang="en-US" sz="2400" b="1" dirty="0" err="1" smtClean="0"/>
              <a:t>Maritim</a:t>
            </a:r>
            <a:endParaRPr lang="en-US" sz="2400" dirty="0"/>
          </a:p>
        </p:txBody>
      </p:sp>
      <p:sp>
        <p:nvSpPr>
          <p:cNvPr id="5" name="Oval 4"/>
          <p:cNvSpPr/>
          <p:nvPr/>
        </p:nvSpPr>
        <p:spPr>
          <a:xfrm>
            <a:off x="685800" y="3200400"/>
            <a:ext cx="160020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Koperasi</a:t>
            </a:r>
            <a:r>
              <a:rPr lang="en-US" sz="1400" dirty="0" smtClean="0"/>
              <a:t> </a:t>
            </a:r>
            <a:r>
              <a:rPr lang="en-US" sz="1400" dirty="0" err="1" smtClean="0"/>
              <a:t>Kredit</a:t>
            </a:r>
            <a:r>
              <a:rPr lang="en-US" sz="1400" dirty="0" smtClean="0"/>
              <a:t>/KSP</a:t>
            </a:r>
            <a:endParaRPr lang="en-US" sz="1400" dirty="0"/>
          </a:p>
        </p:txBody>
      </p:sp>
      <p:sp>
        <p:nvSpPr>
          <p:cNvPr id="6" name="Oval 5"/>
          <p:cNvSpPr/>
          <p:nvPr/>
        </p:nvSpPr>
        <p:spPr>
          <a:xfrm>
            <a:off x="2819400" y="3200400"/>
            <a:ext cx="160020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Koperasi</a:t>
            </a:r>
            <a:r>
              <a:rPr lang="en-US" sz="1400" dirty="0" smtClean="0"/>
              <a:t> </a:t>
            </a:r>
            <a:r>
              <a:rPr lang="en-US" sz="1400" dirty="0" err="1" smtClean="0"/>
              <a:t>Produksi</a:t>
            </a:r>
            <a:endParaRPr lang="en-US" sz="1400" dirty="0"/>
          </a:p>
        </p:txBody>
      </p:sp>
      <p:sp>
        <p:nvSpPr>
          <p:cNvPr id="7" name="Oval 6"/>
          <p:cNvSpPr/>
          <p:nvPr/>
        </p:nvSpPr>
        <p:spPr>
          <a:xfrm>
            <a:off x="4876800" y="3200400"/>
            <a:ext cx="160020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Koperasi</a:t>
            </a:r>
            <a:r>
              <a:rPr lang="en-US" sz="1400" dirty="0" smtClean="0"/>
              <a:t> </a:t>
            </a:r>
            <a:r>
              <a:rPr lang="en-US" sz="1400" dirty="0" err="1" smtClean="0"/>
              <a:t>Jasa</a:t>
            </a:r>
            <a:endParaRPr lang="en-US" sz="1400" dirty="0"/>
          </a:p>
        </p:txBody>
      </p:sp>
      <p:sp>
        <p:nvSpPr>
          <p:cNvPr id="9" name="Oval 8"/>
          <p:cNvSpPr/>
          <p:nvPr/>
        </p:nvSpPr>
        <p:spPr>
          <a:xfrm>
            <a:off x="6858000" y="3200400"/>
            <a:ext cx="160020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Koperasi</a:t>
            </a:r>
            <a:r>
              <a:rPr lang="en-US" sz="1400" dirty="0" smtClean="0"/>
              <a:t> </a:t>
            </a:r>
            <a:r>
              <a:rPr lang="en-US" sz="1400" dirty="0" err="1" smtClean="0"/>
              <a:t>Konsumsi</a:t>
            </a:r>
            <a:endParaRPr lang="en-US" sz="1400" dirty="0"/>
          </a:p>
        </p:txBody>
      </p:sp>
      <p:sp>
        <p:nvSpPr>
          <p:cNvPr id="10" name="Rectangle 9"/>
          <p:cNvSpPr/>
          <p:nvPr/>
        </p:nvSpPr>
        <p:spPr>
          <a:xfrm>
            <a:off x="533400" y="5029200"/>
            <a:ext cx="1752600" cy="1447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itchFamily="34" charset="0"/>
              <a:buChar char="•"/>
            </a:pPr>
            <a:r>
              <a:rPr lang="en-US" sz="1400" dirty="0" smtClean="0">
                <a:latin typeface="+mj-lt"/>
              </a:rPr>
              <a:t>Modal </a:t>
            </a:r>
            <a:r>
              <a:rPr lang="en-US" sz="1400" dirty="0" err="1" smtClean="0">
                <a:latin typeface="+mj-lt"/>
              </a:rPr>
              <a:t>Beli</a:t>
            </a:r>
            <a:r>
              <a:rPr lang="en-US" sz="1400" dirty="0" smtClean="0">
                <a:latin typeface="+mj-lt"/>
              </a:rPr>
              <a:t> </a:t>
            </a:r>
            <a:r>
              <a:rPr lang="en-US" sz="1400" dirty="0" err="1" smtClean="0">
                <a:latin typeface="+mj-lt"/>
              </a:rPr>
              <a:t>peralatan</a:t>
            </a:r>
            <a:endParaRPr lang="en-US" sz="1400" dirty="0" smtClean="0">
              <a:latin typeface="+mj-lt"/>
            </a:endParaRPr>
          </a:p>
          <a:p>
            <a:pPr marL="171450" indent="-171450">
              <a:buFont typeface="Arial" pitchFamily="34" charset="0"/>
              <a:buChar char="•"/>
            </a:pPr>
            <a:r>
              <a:rPr lang="en-US" sz="1400" dirty="0" smtClean="0">
                <a:latin typeface="+mj-lt"/>
              </a:rPr>
              <a:t>Modal </a:t>
            </a:r>
            <a:r>
              <a:rPr lang="en-US" sz="1400" dirty="0" err="1" smtClean="0">
                <a:latin typeface="+mj-lt"/>
              </a:rPr>
              <a:t>beli</a:t>
            </a:r>
            <a:r>
              <a:rPr lang="en-US" sz="1400" dirty="0" smtClean="0">
                <a:latin typeface="+mj-lt"/>
              </a:rPr>
              <a:t> BBM, </a:t>
            </a:r>
            <a:r>
              <a:rPr lang="en-US" sz="1400" dirty="0" err="1" smtClean="0">
                <a:latin typeface="+mj-lt"/>
              </a:rPr>
              <a:t>sembako</a:t>
            </a:r>
            <a:r>
              <a:rPr lang="en-US" sz="1400" dirty="0" smtClean="0">
                <a:latin typeface="+mj-lt"/>
              </a:rPr>
              <a:t>, </a:t>
            </a:r>
            <a:r>
              <a:rPr lang="en-US" sz="1400" dirty="0" err="1" smtClean="0">
                <a:latin typeface="+mj-lt"/>
              </a:rPr>
              <a:t>dll</a:t>
            </a:r>
            <a:endParaRPr lang="en-US" sz="1400" dirty="0" smtClean="0">
              <a:latin typeface="+mj-lt"/>
            </a:endParaRPr>
          </a:p>
          <a:p>
            <a:pPr marL="171450" indent="-171450">
              <a:buFont typeface="Arial" pitchFamily="34" charset="0"/>
              <a:buChar char="•"/>
            </a:pPr>
            <a:r>
              <a:rPr lang="en-US" sz="1400" dirty="0" err="1" smtClean="0">
                <a:latin typeface="+mj-lt"/>
              </a:rPr>
              <a:t>Operasional</a:t>
            </a:r>
            <a:r>
              <a:rPr lang="en-US" sz="1400" dirty="0" smtClean="0">
                <a:latin typeface="+mj-lt"/>
              </a:rPr>
              <a:t> </a:t>
            </a:r>
          </a:p>
          <a:p>
            <a:pPr marL="171450" indent="-171450">
              <a:buFont typeface="Arial" pitchFamily="34" charset="0"/>
              <a:buChar char="•"/>
            </a:pPr>
            <a:endParaRPr lang="en-US" sz="1400" dirty="0">
              <a:latin typeface="+mj-lt"/>
            </a:endParaRPr>
          </a:p>
        </p:txBody>
      </p:sp>
      <p:sp>
        <p:nvSpPr>
          <p:cNvPr id="11" name="Rectangle 10"/>
          <p:cNvSpPr/>
          <p:nvPr/>
        </p:nvSpPr>
        <p:spPr>
          <a:xfrm>
            <a:off x="2667000" y="5029200"/>
            <a:ext cx="1676400" cy="1447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Font typeface="Arial" pitchFamily="34" charset="0"/>
              <a:buChar char="•"/>
            </a:pPr>
            <a:r>
              <a:rPr lang="en-US" sz="1600" dirty="0" err="1" smtClean="0">
                <a:latin typeface="+mj-lt"/>
              </a:rPr>
              <a:t>Pembibitan</a:t>
            </a:r>
            <a:endParaRPr lang="en-US" sz="1600" dirty="0" smtClean="0">
              <a:latin typeface="+mj-lt"/>
            </a:endParaRPr>
          </a:p>
          <a:p>
            <a:pPr marL="228600" indent="-228600">
              <a:buFont typeface="Arial" pitchFamily="34" charset="0"/>
              <a:buChar char="•"/>
            </a:pPr>
            <a:r>
              <a:rPr lang="en-US" sz="1600" dirty="0" err="1" smtClean="0">
                <a:latin typeface="+mj-lt"/>
              </a:rPr>
              <a:t>Penangkapan</a:t>
            </a:r>
            <a:endParaRPr lang="en-US" sz="1600" dirty="0" smtClean="0">
              <a:latin typeface="+mj-lt"/>
            </a:endParaRPr>
          </a:p>
          <a:p>
            <a:pPr marL="228600" indent="-228600">
              <a:buFont typeface="Arial" pitchFamily="34" charset="0"/>
              <a:buChar char="•"/>
            </a:pPr>
            <a:r>
              <a:rPr lang="en-US" sz="1600" dirty="0" err="1" smtClean="0">
                <a:latin typeface="+mj-lt"/>
              </a:rPr>
              <a:t>pengolahan</a:t>
            </a:r>
            <a:endParaRPr lang="en-US" sz="1600" dirty="0">
              <a:latin typeface="+mj-lt"/>
            </a:endParaRPr>
          </a:p>
        </p:txBody>
      </p:sp>
      <p:sp>
        <p:nvSpPr>
          <p:cNvPr id="14" name="Rectangle 13"/>
          <p:cNvSpPr/>
          <p:nvPr/>
        </p:nvSpPr>
        <p:spPr>
          <a:xfrm>
            <a:off x="4800600" y="5029200"/>
            <a:ext cx="1828800" cy="1447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itchFamily="34" charset="0"/>
              <a:buChar char="•"/>
            </a:pPr>
            <a:r>
              <a:rPr lang="en-US" sz="1600" dirty="0" err="1" smtClean="0">
                <a:latin typeface="+mj-lt"/>
              </a:rPr>
              <a:t>Distribusi</a:t>
            </a:r>
            <a:endParaRPr lang="en-US" sz="1600" dirty="0" smtClean="0">
              <a:latin typeface="+mj-lt"/>
            </a:endParaRPr>
          </a:p>
          <a:p>
            <a:pPr marL="114300" indent="-114300">
              <a:buFont typeface="Arial" pitchFamily="34" charset="0"/>
              <a:buChar char="•"/>
            </a:pPr>
            <a:r>
              <a:rPr lang="en-US" sz="1600" dirty="0" err="1" smtClean="0">
                <a:latin typeface="+mj-lt"/>
              </a:rPr>
              <a:t>Pemasaran</a:t>
            </a:r>
            <a:endParaRPr lang="en-US" sz="1600" dirty="0" smtClean="0">
              <a:latin typeface="+mj-lt"/>
            </a:endParaRPr>
          </a:p>
          <a:p>
            <a:pPr marL="114300" indent="-114300">
              <a:buFont typeface="Arial" pitchFamily="34" charset="0"/>
              <a:buChar char="•"/>
            </a:pPr>
            <a:r>
              <a:rPr lang="en-US" sz="1600" dirty="0" err="1" smtClean="0">
                <a:latin typeface="+mj-lt"/>
              </a:rPr>
              <a:t>Resi</a:t>
            </a:r>
            <a:r>
              <a:rPr lang="en-US" sz="1600" dirty="0" smtClean="0">
                <a:latin typeface="+mj-lt"/>
              </a:rPr>
              <a:t> </a:t>
            </a:r>
            <a:r>
              <a:rPr lang="en-US" sz="1600" dirty="0" err="1" smtClean="0">
                <a:latin typeface="+mj-lt"/>
              </a:rPr>
              <a:t>gudang</a:t>
            </a:r>
            <a:endParaRPr lang="en-US" sz="1600" dirty="0" smtClean="0">
              <a:latin typeface="+mj-lt"/>
            </a:endParaRPr>
          </a:p>
          <a:p>
            <a:pPr marL="114300" indent="-114300">
              <a:buFont typeface="Arial" pitchFamily="34" charset="0"/>
              <a:buChar char="•"/>
            </a:pPr>
            <a:r>
              <a:rPr lang="en-US" sz="1600" dirty="0" err="1" smtClean="0">
                <a:latin typeface="+mj-lt"/>
              </a:rPr>
              <a:t>Ekspor</a:t>
            </a:r>
            <a:r>
              <a:rPr lang="en-US" sz="1600" dirty="0" smtClean="0">
                <a:latin typeface="+mj-lt"/>
              </a:rPr>
              <a:t> </a:t>
            </a:r>
            <a:r>
              <a:rPr lang="en-US" sz="1600" dirty="0" err="1" smtClean="0">
                <a:latin typeface="+mj-lt"/>
              </a:rPr>
              <a:t>impor</a:t>
            </a:r>
            <a:endParaRPr lang="en-US" sz="1600" dirty="0">
              <a:latin typeface="+mj-lt"/>
            </a:endParaRPr>
          </a:p>
        </p:txBody>
      </p:sp>
      <p:sp>
        <p:nvSpPr>
          <p:cNvPr id="15" name="Rectangle 14"/>
          <p:cNvSpPr/>
          <p:nvPr/>
        </p:nvSpPr>
        <p:spPr>
          <a:xfrm>
            <a:off x="6934200" y="5029200"/>
            <a:ext cx="1676400" cy="1447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Font typeface="Arial" pitchFamily="34" charset="0"/>
              <a:buChar char="•"/>
            </a:pPr>
            <a:r>
              <a:rPr lang="en-US" sz="1600" dirty="0" err="1" smtClean="0">
                <a:latin typeface="+mj-lt"/>
              </a:rPr>
              <a:t>Jual</a:t>
            </a:r>
            <a:r>
              <a:rPr lang="en-US" sz="1600" dirty="0" smtClean="0">
                <a:latin typeface="+mj-lt"/>
              </a:rPr>
              <a:t> </a:t>
            </a:r>
            <a:r>
              <a:rPr lang="en-US" sz="1600" dirty="0" err="1" smtClean="0">
                <a:latin typeface="+mj-lt"/>
              </a:rPr>
              <a:t>sembako</a:t>
            </a:r>
            <a:r>
              <a:rPr lang="en-US" sz="1600" dirty="0" smtClean="0">
                <a:latin typeface="+mj-lt"/>
              </a:rPr>
              <a:t>,  </a:t>
            </a:r>
            <a:r>
              <a:rPr lang="en-US" sz="1600" dirty="0" err="1" smtClean="0">
                <a:latin typeface="+mj-lt"/>
              </a:rPr>
              <a:t>alat</a:t>
            </a:r>
            <a:r>
              <a:rPr lang="en-US" sz="1600" dirty="0" smtClean="0">
                <a:latin typeface="+mj-lt"/>
              </a:rPr>
              <a:t> </a:t>
            </a:r>
            <a:r>
              <a:rPr lang="en-US" sz="1600" dirty="0" err="1" smtClean="0">
                <a:latin typeface="+mj-lt"/>
              </a:rPr>
              <a:t>tangkap</a:t>
            </a:r>
            <a:endParaRPr lang="en-US" sz="1600" dirty="0" smtClean="0">
              <a:latin typeface="+mj-lt"/>
            </a:endParaRPr>
          </a:p>
          <a:p>
            <a:pPr marL="114300" indent="-114300">
              <a:buFont typeface="Arial" pitchFamily="34" charset="0"/>
              <a:buChar char="•"/>
            </a:pPr>
            <a:r>
              <a:rPr lang="en-US" sz="1600" dirty="0" smtClean="0">
                <a:latin typeface="+mj-lt"/>
              </a:rPr>
              <a:t> </a:t>
            </a:r>
            <a:r>
              <a:rPr lang="en-US" sz="1600" dirty="0" err="1" smtClean="0">
                <a:latin typeface="+mj-lt"/>
              </a:rPr>
              <a:t>Jual</a:t>
            </a:r>
            <a:r>
              <a:rPr lang="en-US" sz="1600" dirty="0" smtClean="0">
                <a:latin typeface="+mj-lt"/>
              </a:rPr>
              <a:t> BBM</a:t>
            </a:r>
          </a:p>
          <a:p>
            <a:pPr marL="114300" indent="-114300">
              <a:buFont typeface="Arial" pitchFamily="34" charset="0"/>
              <a:buChar char="•"/>
            </a:pPr>
            <a:r>
              <a:rPr lang="en-US" sz="1600" dirty="0" err="1" smtClean="0">
                <a:latin typeface="+mj-lt"/>
              </a:rPr>
              <a:t>Waserda</a:t>
            </a:r>
            <a:endParaRPr lang="en-US" sz="1600" dirty="0" smtClean="0">
              <a:latin typeface="+mj-lt"/>
            </a:endParaRPr>
          </a:p>
          <a:p>
            <a:pPr marL="114300" indent="-114300">
              <a:buFont typeface="Arial" pitchFamily="34" charset="0"/>
              <a:buChar char="•"/>
            </a:pPr>
            <a:r>
              <a:rPr lang="en-US" sz="1600" dirty="0" err="1" smtClean="0">
                <a:latin typeface="+mj-lt"/>
              </a:rPr>
              <a:t>Toko</a:t>
            </a:r>
            <a:r>
              <a:rPr lang="en-US" sz="1600" dirty="0" smtClean="0">
                <a:latin typeface="+mj-lt"/>
              </a:rPr>
              <a:t> </a:t>
            </a:r>
            <a:r>
              <a:rPr lang="en-US" sz="1600" dirty="0" err="1" smtClean="0">
                <a:latin typeface="+mj-lt"/>
              </a:rPr>
              <a:t>koperasi</a:t>
            </a:r>
            <a:endParaRPr lang="en-US" sz="1600" dirty="0">
              <a:latin typeface="+mj-lt"/>
            </a:endParaRPr>
          </a:p>
        </p:txBody>
      </p:sp>
      <p:sp>
        <p:nvSpPr>
          <p:cNvPr id="16" name="Down Arrow 15"/>
          <p:cNvSpPr/>
          <p:nvPr/>
        </p:nvSpPr>
        <p:spPr>
          <a:xfrm>
            <a:off x="1191768" y="4191000"/>
            <a:ext cx="484632" cy="762000"/>
          </a:xfrm>
          <a:prstGeom prst="down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3401568" y="4191000"/>
            <a:ext cx="484632" cy="762000"/>
          </a:xfrm>
          <a:prstGeom prst="down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5486400" y="4191000"/>
            <a:ext cx="484632" cy="762000"/>
          </a:xfrm>
          <a:prstGeom prst="down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7467600" y="4191000"/>
            <a:ext cx="484632" cy="762000"/>
          </a:xfrm>
          <a:prstGeom prst="down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200400" y="1676400"/>
            <a:ext cx="2895600" cy="533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lgn="ctr"/>
            <a:r>
              <a:rPr lang="en-US" sz="1600" dirty="0" smtClean="0">
                <a:latin typeface="+mj-lt"/>
              </a:rPr>
              <a:t>Holding (</a:t>
            </a:r>
            <a:r>
              <a:rPr lang="en-US" sz="1600" dirty="0" err="1" smtClean="0">
                <a:latin typeface="+mj-lt"/>
              </a:rPr>
              <a:t>Koperasi</a:t>
            </a:r>
            <a:r>
              <a:rPr lang="en-US" sz="1600" dirty="0" smtClean="0">
                <a:latin typeface="+mj-lt"/>
              </a:rPr>
              <a:t> </a:t>
            </a:r>
            <a:r>
              <a:rPr lang="en-US" sz="1600" dirty="0" err="1" smtClean="0">
                <a:latin typeface="+mj-lt"/>
              </a:rPr>
              <a:t>Maritim</a:t>
            </a:r>
            <a:r>
              <a:rPr lang="en-US" sz="1600" dirty="0" smtClean="0">
                <a:latin typeface="+mj-lt"/>
              </a:rPr>
              <a:t>)</a:t>
            </a:r>
            <a:endParaRPr lang="en-US" sz="1600" dirty="0">
              <a:latin typeface="+mj-lt"/>
            </a:endParaRPr>
          </a:p>
        </p:txBody>
      </p:sp>
      <p:cxnSp>
        <p:nvCxnSpPr>
          <p:cNvPr id="23" name="Straight Connector 22"/>
          <p:cNvCxnSpPr>
            <a:stCxn id="21" idx="2"/>
          </p:cNvCxnSpPr>
          <p:nvPr/>
        </p:nvCxnSpPr>
        <p:spPr>
          <a:xfrm rot="5400000">
            <a:off x="3924300" y="2933700"/>
            <a:ext cx="1447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5" idx="6"/>
            <a:endCxn id="6" idx="2"/>
          </p:cNvCxnSpPr>
          <p:nvPr/>
        </p:nvCxnSpPr>
        <p:spPr>
          <a:xfrm>
            <a:off x="2286000" y="3657600"/>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endCxn id="7" idx="2"/>
          </p:cNvCxnSpPr>
          <p:nvPr/>
        </p:nvCxnSpPr>
        <p:spPr>
          <a:xfrm>
            <a:off x="4419600" y="365760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9" idx="2"/>
          </p:cNvCxnSpPr>
          <p:nvPr/>
        </p:nvCxnSpPr>
        <p:spPr>
          <a:xfrm>
            <a:off x="6477000" y="3656012"/>
            <a:ext cx="381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724400"/>
          </a:xfrm>
        </p:spPr>
        <p:txBody>
          <a:bodyPr>
            <a:noAutofit/>
          </a:bodyPr>
          <a:lstStyle/>
          <a:p>
            <a:pPr marL="346075" lvl="0" indent="-346075" algn="just">
              <a:buNone/>
            </a:pPr>
            <a:r>
              <a:rPr lang="id-ID" sz="2400" b="1" dirty="0" smtClean="0">
                <a:latin typeface="+mj-lt"/>
              </a:rPr>
              <a:t>C. 	DESIGN SISTEM</a:t>
            </a:r>
          </a:p>
          <a:p>
            <a:pPr marL="346075" indent="-346075" algn="just">
              <a:buNone/>
            </a:pPr>
            <a:r>
              <a:rPr lang="id-ID" sz="1600" dirty="0" smtClean="0">
                <a:latin typeface="+mj-lt"/>
              </a:rPr>
              <a:t>	Mengacu pada Pasal 33 UUD 1945</a:t>
            </a:r>
          </a:p>
          <a:p>
            <a:pPr marL="346075" indent="-346075" algn="just">
              <a:buNone/>
            </a:pPr>
            <a:endParaRPr lang="id-ID" sz="2000" dirty="0" smtClean="0">
              <a:latin typeface="+mj-lt"/>
            </a:endParaRPr>
          </a:p>
          <a:p>
            <a:pPr marL="682625" lvl="0" indent="-341313" algn="just">
              <a:buNone/>
            </a:pPr>
            <a:r>
              <a:rPr lang="id-ID" sz="2000" dirty="0" smtClean="0">
                <a:latin typeface="+mj-lt"/>
              </a:rPr>
              <a:t>1. 	</a:t>
            </a:r>
            <a:r>
              <a:rPr lang="id-ID" sz="2000" b="1" dirty="0" smtClean="0">
                <a:latin typeface="+mj-lt"/>
              </a:rPr>
              <a:t>Kerangka Hukum</a:t>
            </a:r>
          </a:p>
          <a:p>
            <a:pPr lvl="2" algn="just"/>
            <a:r>
              <a:rPr lang="id-ID" sz="1600" dirty="0" smtClean="0">
                <a:latin typeface="+mj-lt"/>
              </a:rPr>
              <a:t>Pemurnian melalui Amandemen Pasal 33 UUD 1945 dengan memasukkan Bagian Penjelasan Ayat 1 UUD 1945 “Badan usaha yang cocok untuk itu adalah koperasi” ke dalam Batang Tubuh UUD 1945 Pasal 33 Ayat 1. </a:t>
            </a:r>
          </a:p>
          <a:p>
            <a:pPr lvl="2" algn="just"/>
            <a:r>
              <a:rPr lang="id-ID" sz="1600" dirty="0" smtClean="0">
                <a:latin typeface="+mj-lt"/>
              </a:rPr>
              <a:t>Pembuatan UU Sistem Perekonomian Nasional berdasarkan Pasal 33 UUD 1945.</a:t>
            </a:r>
          </a:p>
          <a:p>
            <a:pPr lvl="2" algn="just"/>
            <a:r>
              <a:rPr lang="id-ID" sz="1600" dirty="0" smtClean="0">
                <a:latin typeface="+mj-lt"/>
              </a:rPr>
              <a:t>Penerbitan UU Perkoperasian yang baru dengan fokus (a)  memberi ruang yang luas bagi pengembangan koperasi; (b)  mempertegas fungsi, peran, tugas, dan tanggungjawab Dekopin (dan Dekopinwil serta Dekopinda).</a:t>
            </a:r>
          </a:p>
          <a:p>
            <a:pPr lvl="2" algn="just"/>
            <a:r>
              <a:rPr lang="id-ID" sz="1600" dirty="0" smtClean="0">
                <a:latin typeface="+mj-lt"/>
              </a:rPr>
              <a:t>Merevisi seluruh UU sektoral dengan fokus: (a) menempatkan koperasi sejajar dengan BUMN dan BUMS dalam seluruh sektor ekonomi strategis, terutama dalam sektor terkait sumber daya alam seperti pertanian, perkebunan, peternakan, kehutanan, air bersih, pertambangan, kelistrikan, dan infrastruktur strategis lainnya.</a:t>
            </a:r>
          </a:p>
          <a:p>
            <a:pPr lvl="0" algn="just">
              <a:buNone/>
            </a:pPr>
            <a:r>
              <a:rPr lang="id-ID" sz="1600" dirty="0" smtClean="0">
                <a:latin typeface="+mj-lt"/>
              </a:rPr>
              <a:t>	</a:t>
            </a:r>
          </a:p>
          <a:p>
            <a:pPr marL="346075" indent="-346075" algn="just">
              <a:buNone/>
            </a:pPr>
            <a:endParaRPr lang="id-ID" sz="1600" dirty="0">
              <a:latin typeface="+mj-l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19200"/>
            <a:ext cx="7924800" cy="551688"/>
          </a:xfrm>
        </p:spPr>
        <p:txBody>
          <a:bodyPr>
            <a:normAutofit/>
          </a:bodyPr>
          <a:lstStyle/>
          <a:p>
            <a:pPr algn="ctr"/>
            <a:r>
              <a:rPr lang="en-US" sz="2400" dirty="0" err="1" smtClean="0"/>
              <a:t>Pengembangan</a:t>
            </a:r>
            <a:r>
              <a:rPr lang="en-US" sz="2400" dirty="0" smtClean="0"/>
              <a:t> </a:t>
            </a:r>
            <a:r>
              <a:rPr lang="en-US" sz="2400" dirty="0" err="1" smtClean="0"/>
              <a:t>Koperasi</a:t>
            </a:r>
            <a:r>
              <a:rPr lang="en-US" sz="2400" dirty="0" smtClean="0"/>
              <a:t> </a:t>
            </a:r>
            <a:r>
              <a:rPr lang="en-US" sz="2400" dirty="0" err="1" smtClean="0"/>
              <a:t>di</a:t>
            </a:r>
            <a:r>
              <a:rPr lang="en-US" sz="2400" dirty="0" smtClean="0"/>
              <a:t> </a:t>
            </a:r>
            <a:r>
              <a:rPr lang="en-US" sz="2400" dirty="0" err="1" smtClean="0"/>
              <a:t>Sektor</a:t>
            </a:r>
            <a:r>
              <a:rPr lang="en-US" sz="2400" dirty="0" smtClean="0"/>
              <a:t> </a:t>
            </a:r>
            <a:r>
              <a:rPr lang="en-US" sz="2400" dirty="0" err="1" smtClean="0"/>
              <a:t>ekonomi</a:t>
            </a:r>
            <a:r>
              <a:rPr lang="en-US" sz="2400" dirty="0" smtClean="0"/>
              <a:t> </a:t>
            </a:r>
            <a:r>
              <a:rPr lang="en-US" sz="2400" dirty="0" err="1" smtClean="0"/>
              <a:t>strategis</a:t>
            </a:r>
            <a:endParaRPr lang="en-US" sz="2400" dirty="0"/>
          </a:p>
        </p:txBody>
      </p:sp>
      <p:pic>
        <p:nvPicPr>
          <p:cNvPr id="4" name="Content Placeholder 3"/>
          <p:cNvPicPr>
            <a:picLocks noGrp="1"/>
          </p:cNvPicPr>
          <p:nvPr>
            <p:ph idx="1"/>
          </p:nvPr>
        </p:nvPicPr>
        <p:blipFill>
          <a:blip r:embed="rId2">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bwMode="auto">
          <a:xfrm>
            <a:off x="2363500" y="2057400"/>
            <a:ext cx="4417000" cy="4114800"/>
          </a:xfrm>
          <a:prstGeom prst="rect">
            <a:avLst/>
          </a:prstGeom>
          <a:noFill/>
        </p:spPr>
      </p:pic>
      <p:sp>
        <p:nvSpPr>
          <p:cNvPr id="5" name="Rectangle 4"/>
          <p:cNvSpPr/>
          <p:nvPr/>
        </p:nvSpPr>
        <p:spPr>
          <a:xfrm>
            <a:off x="4114800" y="36576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mj-lt"/>
              </a:rPr>
              <a:t>BUMN</a:t>
            </a:r>
          </a:p>
          <a:p>
            <a:pPr algn="ctr"/>
            <a:r>
              <a:rPr lang="en-US" sz="1600" dirty="0" err="1" smtClean="0">
                <a:latin typeface="+mj-lt"/>
              </a:rPr>
              <a:t>Swasta</a:t>
            </a:r>
            <a:endParaRPr lang="en-US" sz="1600" dirty="0" smtClean="0">
              <a:latin typeface="+mj-lt"/>
            </a:endParaRPr>
          </a:p>
          <a:p>
            <a:pPr algn="ctr"/>
            <a:r>
              <a:rPr lang="en-US" sz="1600" dirty="0" err="1" smtClean="0">
                <a:latin typeface="+mj-lt"/>
              </a:rPr>
              <a:t>Koperasi</a:t>
            </a:r>
            <a:endParaRPr lang="en-US" sz="16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08888"/>
          </a:xfrm>
        </p:spPr>
        <p:txBody>
          <a:bodyPr>
            <a:normAutofit/>
          </a:bodyPr>
          <a:lstStyle/>
          <a:p>
            <a:pPr algn="ctr"/>
            <a:r>
              <a:rPr lang="en-US" dirty="0" err="1" smtClean="0"/>
              <a:t>Sistematika</a:t>
            </a:r>
            <a:endParaRPr lang="en-US" dirty="0"/>
          </a:p>
        </p:txBody>
      </p:sp>
      <p:sp>
        <p:nvSpPr>
          <p:cNvPr id="3" name="Content Placeholder 2"/>
          <p:cNvSpPr>
            <a:spLocks noGrp="1"/>
          </p:cNvSpPr>
          <p:nvPr>
            <p:ph idx="1"/>
          </p:nvPr>
        </p:nvSpPr>
        <p:spPr>
          <a:xfrm>
            <a:off x="457200" y="1981200"/>
            <a:ext cx="8229600" cy="4572000"/>
          </a:xfrm>
        </p:spPr>
        <p:txBody>
          <a:bodyPr>
            <a:normAutofit fontScale="62500" lnSpcReduction="20000"/>
          </a:bodyPr>
          <a:lstStyle/>
          <a:p>
            <a:pPr>
              <a:buNone/>
            </a:pPr>
            <a:r>
              <a:rPr lang="id-ID" b="1" dirty="0" smtClean="0">
                <a:latin typeface="+mj-lt"/>
              </a:rPr>
              <a:t>BAGIAN SATU – BANGSA MARITIM</a:t>
            </a:r>
          </a:p>
          <a:p>
            <a:pPr lvl="0">
              <a:buNone/>
            </a:pPr>
            <a:r>
              <a:rPr lang="id-ID" dirty="0" smtClean="0">
                <a:latin typeface="+mj-lt"/>
              </a:rPr>
              <a:t>1. Latar Belakang (SWOT)</a:t>
            </a:r>
          </a:p>
          <a:p>
            <a:pPr lvl="0">
              <a:buNone/>
            </a:pPr>
            <a:r>
              <a:rPr lang="id-ID" dirty="0" smtClean="0">
                <a:latin typeface="+mj-lt"/>
              </a:rPr>
              <a:t>2. Landasan</a:t>
            </a:r>
          </a:p>
          <a:p>
            <a:pPr lvl="0">
              <a:buNone/>
            </a:pPr>
            <a:r>
              <a:rPr lang="id-ID" dirty="0" smtClean="0">
                <a:latin typeface="+mj-lt"/>
              </a:rPr>
              <a:t>3. Paradigma Baru</a:t>
            </a:r>
          </a:p>
          <a:p>
            <a:pPr lvl="0">
              <a:buNone/>
            </a:pPr>
            <a:r>
              <a:rPr lang="id-ID" dirty="0" smtClean="0">
                <a:latin typeface="+mj-lt"/>
              </a:rPr>
              <a:t>4. Strategi</a:t>
            </a:r>
          </a:p>
          <a:p>
            <a:pPr lvl="0">
              <a:buNone/>
            </a:pPr>
            <a:endParaRPr lang="id-ID" dirty="0" smtClean="0">
              <a:latin typeface="+mj-lt"/>
            </a:endParaRPr>
          </a:p>
          <a:p>
            <a:pPr>
              <a:buNone/>
            </a:pPr>
            <a:r>
              <a:rPr lang="id-ID" b="1" dirty="0" smtClean="0">
                <a:latin typeface="+mj-lt"/>
              </a:rPr>
              <a:t>BAGIAN DUA- MEMBANGUN INDONESIA DARI PINGGIRAN MELALUI KOPERASI</a:t>
            </a:r>
            <a:endParaRPr lang="id-ID" dirty="0" smtClean="0">
              <a:latin typeface="+mj-lt"/>
            </a:endParaRPr>
          </a:p>
          <a:p>
            <a:pPr lvl="0">
              <a:buNone/>
            </a:pPr>
            <a:r>
              <a:rPr lang="id-ID" dirty="0" smtClean="0">
                <a:latin typeface="+mj-lt"/>
              </a:rPr>
              <a:t>1. Koperasi Sebagai Pilar Negara</a:t>
            </a:r>
          </a:p>
          <a:p>
            <a:pPr lvl="0">
              <a:buNone/>
            </a:pPr>
            <a:r>
              <a:rPr lang="id-ID" dirty="0" smtClean="0">
                <a:latin typeface="+mj-lt"/>
              </a:rPr>
              <a:t>2. Kekuatan Koperasi</a:t>
            </a:r>
          </a:p>
          <a:p>
            <a:pPr lvl="0">
              <a:buNone/>
            </a:pPr>
            <a:endParaRPr lang="id-ID" dirty="0" smtClean="0">
              <a:latin typeface="+mj-lt"/>
            </a:endParaRPr>
          </a:p>
          <a:p>
            <a:pPr>
              <a:buNone/>
            </a:pPr>
            <a:r>
              <a:rPr lang="id-ID" b="1" dirty="0" smtClean="0">
                <a:latin typeface="+mj-lt"/>
              </a:rPr>
              <a:t>BAGIAN TIGA- DESIGN KOPERASI BERBASIS KEPULAUAN DAN PESISIR</a:t>
            </a:r>
          </a:p>
          <a:p>
            <a:pPr lvl="0">
              <a:buNone/>
            </a:pPr>
            <a:r>
              <a:rPr lang="id-ID" dirty="0" smtClean="0">
                <a:latin typeface="+mj-lt"/>
              </a:rPr>
              <a:t>1. Penamaan dan Jenis Usaha</a:t>
            </a:r>
          </a:p>
          <a:p>
            <a:pPr lvl="0">
              <a:buNone/>
            </a:pPr>
            <a:r>
              <a:rPr lang="id-ID" dirty="0" smtClean="0">
                <a:latin typeface="+mj-lt"/>
              </a:rPr>
              <a:t>2. Design Kelembagaan (Koperasi Pesisir dan Kepulauan)</a:t>
            </a:r>
          </a:p>
          <a:p>
            <a:pPr lvl="0">
              <a:buNone/>
            </a:pPr>
            <a:r>
              <a:rPr lang="id-ID" dirty="0" smtClean="0">
                <a:latin typeface="+mj-lt"/>
              </a:rPr>
              <a:t>3. Design Sistem</a:t>
            </a:r>
          </a:p>
          <a:p>
            <a:pPr lvl="0">
              <a:buNone/>
            </a:pPr>
            <a:r>
              <a:rPr lang="id-ID" dirty="0" smtClean="0">
                <a:latin typeface="+mj-lt"/>
              </a:rPr>
              <a:t>	a. Kerangka Kebijakan</a:t>
            </a:r>
          </a:p>
          <a:p>
            <a:pPr lvl="0">
              <a:buNone/>
            </a:pPr>
            <a:r>
              <a:rPr lang="id-ID" dirty="0" smtClean="0">
                <a:latin typeface="+mj-lt"/>
              </a:rPr>
              <a:t>	b. Kerangka Hukum</a:t>
            </a:r>
          </a:p>
          <a:p>
            <a:pPr lvl="0">
              <a:buNone/>
            </a:pPr>
            <a:r>
              <a:rPr lang="id-ID" dirty="0" smtClean="0">
                <a:latin typeface="+mj-lt"/>
              </a:rPr>
              <a:t>4. Strategi Besar</a:t>
            </a:r>
          </a:p>
          <a:p>
            <a:pPr lvl="0">
              <a:buNone/>
            </a:pPr>
            <a:r>
              <a:rPr lang="id-ID" dirty="0" smtClean="0">
                <a:latin typeface="+mj-lt"/>
              </a:rPr>
              <a:t>5. Strategi Implementasi </a:t>
            </a:r>
          </a:p>
          <a:p>
            <a:pPr lvl="0">
              <a:buNone/>
            </a:pPr>
            <a:endParaRPr lang="id-ID" dirty="0" smtClean="0"/>
          </a:p>
          <a:p>
            <a:pPr lvl="0">
              <a:buNone/>
            </a:pPr>
            <a:endParaRPr lang="id-ID" dirty="0" smtClean="0"/>
          </a:p>
          <a:p>
            <a:pPr lvl="0"/>
            <a:endParaRPr lang="id-ID" dirty="0" smtClean="0"/>
          </a:p>
          <a:p>
            <a:pPr>
              <a:buNone/>
            </a:pPr>
            <a:endParaRPr lang="id-ID" dirty="0" smtClean="0"/>
          </a:p>
          <a:p>
            <a:pPr>
              <a:buNone/>
            </a:pPr>
            <a:endParaRPr lang="id-ID" dirty="0" smtClean="0"/>
          </a:p>
          <a:p>
            <a:pPr>
              <a:buNone/>
            </a:pP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00600"/>
          </a:xfrm>
        </p:spPr>
        <p:txBody>
          <a:bodyPr>
            <a:normAutofit fontScale="92500" lnSpcReduction="20000"/>
          </a:bodyPr>
          <a:lstStyle/>
          <a:p>
            <a:pPr marL="341313" lvl="0" indent="-341313" algn="just">
              <a:buNone/>
            </a:pPr>
            <a:r>
              <a:rPr lang="id-ID" sz="2200" b="1" dirty="0" smtClean="0">
                <a:latin typeface="+mj-lt"/>
              </a:rPr>
              <a:t>2. 	Kerangka Kebijakan</a:t>
            </a:r>
          </a:p>
          <a:p>
            <a:pPr marL="341313" lvl="0" indent="-341313" algn="just">
              <a:buNone/>
            </a:pPr>
            <a:endParaRPr lang="id-ID" sz="2200" b="1" dirty="0" smtClean="0">
              <a:latin typeface="+mj-lt"/>
            </a:endParaRPr>
          </a:p>
          <a:p>
            <a:pPr marL="639763" lvl="1" indent="-298450" algn="just">
              <a:buNone/>
            </a:pPr>
            <a:r>
              <a:rPr lang="id-ID" sz="1700" dirty="0" smtClean="0">
                <a:latin typeface="+mj-lt"/>
              </a:rPr>
              <a:t>a. </a:t>
            </a:r>
            <a:r>
              <a:rPr lang="id-ID" sz="1700" b="1" dirty="0" smtClean="0">
                <a:latin typeface="+mj-lt"/>
              </a:rPr>
              <a:t>Makro</a:t>
            </a:r>
          </a:p>
          <a:p>
            <a:pPr marL="639763" lvl="1" indent="-298450" algn="just"/>
            <a:r>
              <a:rPr lang="id-ID" sz="1700" dirty="0" smtClean="0">
                <a:latin typeface="+mj-lt"/>
              </a:rPr>
              <a:t>Politik anggaran</a:t>
            </a:r>
          </a:p>
          <a:p>
            <a:pPr marL="682625" indent="0" algn="just">
              <a:buNone/>
            </a:pPr>
            <a:r>
              <a:rPr lang="id-ID" sz="1700" dirty="0" smtClean="0">
                <a:latin typeface="+mj-lt"/>
              </a:rPr>
              <a:t>Anggaran APBN untuk Kementerian Kelautan dan Perikanan (KKP) dan Kemenkop</a:t>
            </a:r>
          </a:p>
          <a:p>
            <a:pPr lvl="1" algn="just"/>
            <a:r>
              <a:rPr lang="id-ID" sz="1700" dirty="0" smtClean="0">
                <a:latin typeface="+mj-lt"/>
              </a:rPr>
              <a:t>Sinkronisasi Kebijakan dan Integrasi Program Lintas Kementerian maupun pusat-propinsi-kabupaten/kota</a:t>
            </a:r>
          </a:p>
          <a:p>
            <a:pPr lvl="1" algn="just"/>
            <a:r>
              <a:rPr lang="id-ID" sz="1700" dirty="0" smtClean="0">
                <a:latin typeface="+mj-lt"/>
              </a:rPr>
              <a:t>Dana Desa bisa atau boleh dipakai/dikelola oleh koperasi untuk membeli (kredit) kapal dan alat tangkap ikan. Jadi, bisa terjadi secara massif di seluruh desa pesisir dan kepulauan seluruh Indonesia, ketimbang menunggu bantuan kapal dan alat tangkap yang dua tahun terakhir diberikan oleh KKP melalui koperasi nelayan. </a:t>
            </a:r>
          </a:p>
          <a:p>
            <a:pPr lvl="1" algn="just"/>
            <a:r>
              <a:rPr lang="id-ID" sz="1700" dirty="0" smtClean="0">
                <a:latin typeface="+mj-lt"/>
              </a:rPr>
              <a:t>Pengembangan pulau-pulau kecil oleh investor harus memberdayakan masyarakat lokal melalui koperasi. Misalnya, untuk menyuplai sayur-mayur, ikan, beras, dll.</a:t>
            </a:r>
          </a:p>
          <a:p>
            <a:pPr lvl="1" algn="just">
              <a:buNone/>
            </a:pPr>
            <a:endParaRPr lang="id-ID" sz="1700" dirty="0" smtClean="0">
              <a:latin typeface="+mj-lt"/>
            </a:endParaRPr>
          </a:p>
          <a:p>
            <a:pPr lvl="1" algn="just">
              <a:buNone/>
            </a:pPr>
            <a:r>
              <a:rPr lang="id-ID" sz="1700" dirty="0" smtClean="0">
                <a:latin typeface="+mj-lt"/>
              </a:rPr>
              <a:t>b. Khusus</a:t>
            </a:r>
          </a:p>
          <a:p>
            <a:pPr lvl="1" algn="just">
              <a:buNone/>
            </a:pPr>
            <a:r>
              <a:rPr lang="id-ID" sz="1700" dirty="0" smtClean="0">
                <a:latin typeface="+mj-lt"/>
              </a:rPr>
              <a:t>     * Pendidikan, pelatihan, pendampingan, pengawasan pengurus dan anggota koperasi.</a:t>
            </a:r>
          </a:p>
          <a:p>
            <a:pPr lvl="1" algn="just">
              <a:buNone/>
            </a:pPr>
            <a:r>
              <a:rPr lang="id-ID" sz="1700" dirty="0" smtClean="0">
                <a:latin typeface="+mj-lt"/>
              </a:rPr>
              <a:t>        Materi: tentang prinsip kerja koperasi, cara mengelola bisnis, pemakaian mesin pengolahan,</a:t>
            </a:r>
            <a:r>
              <a:rPr lang="id-ID" sz="1600" dirty="0" smtClean="0">
                <a:solidFill>
                  <a:srgbClr val="FF0000"/>
                </a:solidFill>
                <a:latin typeface="+mj-lt"/>
              </a:rPr>
              <a:t>    </a:t>
            </a:r>
          </a:p>
          <a:p>
            <a:pPr lvl="1" algn="just">
              <a:buNone/>
            </a:pPr>
            <a:endParaRPr lang="id-ID" sz="1600" dirty="0" smtClean="0">
              <a:latin typeface="+mj-lt"/>
            </a:endParaRPr>
          </a:p>
          <a:p>
            <a:pPr lvl="0" algn="just">
              <a:buNone/>
            </a:pPr>
            <a:r>
              <a:rPr lang="id-ID" sz="1600" dirty="0" smtClean="0">
                <a:latin typeface="+mj-lt"/>
              </a:rPr>
              <a:t>	</a:t>
            </a:r>
          </a:p>
          <a:p>
            <a:pPr algn="just">
              <a:buNone/>
            </a:pPr>
            <a:endParaRPr lang="id-ID" sz="1600" dirty="0">
              <a:latin typeface="+mj-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533400"/>
          </a:xfrm>
        </p:spPr>
        <p:txBody>
          <a:bodyPr>
            <a:noAutofit/>
          </a:bodyPr>
          <a:lstStyle/>
          <a:p>
            <a:pPr algn="ctr"/>
            <a:r>
              <a:rPr lang="en-US" sz="2000" b="1" dirty="0" err="1" smtClean="0"/>
              <a:t>Kerja</a:t>
            </a:r>
            <a:r>
              <a:rPr lang="en-US" sz="2000" b="1" dirty="0" smtClean="0"/>
              <a:t> </a:t>
            </a:r>
            <a:r>
              <a:rPr lang="en-US" sz="2000" b="1" dirty="0" err="1" smtClean="0"/>
              <a:t>sama</a:t>
            </a:r>
            <a:r>
              <a:rPr lang="en-US" sz="2000" b="1" dirty="0" smtClean="0"/>
              <a:t> </a:t>
            </a:r>
            <a:r>
              <a:rPr lang="en-US" sz="2000" b="1" dirty="0" err="1" smtClean="0"/>
              <a:t>simbiosis</a:t>
            </a:r>
            <a:r>
              <a:rPr lang="en-US" sz="2000" b="1" dirty="0" smtClean="0"/>
              <a:t> </a:t>
            </a:r>
            <a:r>
              <a:rPr lang="en-US" sz="2000" b="1" dirty="0" err="1" smtClean="0"/>
              <a:t>mutualisme</a:t>
            </a:r>
            <a:r>
              <a:rPr lang="en-US" sz="2000" b="1" dirty="0" smtClean="0"/>
              <a:t> </a:t>
            </a:r>
            <a:r>
              <a:rPr lang="en-US" sz="2000" b="1" dirty="0" err="1" smtClean="0"/>
              <a:t>koperasi</a:t>
            </a:r>
            <a:r>
              <a:rPr lang="en-US" sz="2000" b="1" dirty="0" smtClean="0"/>
              <a:t> </a:t>
            </a:r>
            <a:r>
              <a:rPr lang="en-US" sz="2000" b="1" dirty="0" err="1" smtClean="0"/>
              <a:t>maritim</a:t>
            </a:r>
            <a:r>
              <a:rPr lang="en-US" sz="2000" b="1" dirty="0" smtClean="0"/>
              <a:t> </a:t>
            </a:r>
            <a:br>
              <a:rPr lang="en-US" sz="2000" b="1" dirty="0" smtClean="0"/>
            </a:br>
            <a:r>
              <a:rPr lang="en-US" sz="2000" b="1" dirty="0" err="1" smtClean="0"/>
              <a:t>dengan</a:t>
            </a:r>
            <a:r>
              <a:rPr lang="en-US" sz="2000" b="1" dirty="0" smtClean="0"/>
              <a:t> BUMN/BUMS </a:t>
            </a:r>
            <a:r>
              <a:rPr lang="en-US" sz="2000" b="1" dirty="0" err="1" smtClean="0"/>
              <a:t>di</a:t>
            </a:r>
            <a:r>
              <a:rPr lang="en-US" sz="2000" b="1" dirty="0" smtClean="0"/>
              <a:t> </a:t>
            </a:r>
            <a:r>
              <a:rPr lang="en-US" sz="2000" b="1" dirty="0" err="1" smtClean="0"/>
              <a:t>pulau-pulau</a:t>
            </a:r>
            <a:r>
              <a:rPr lang="en-US" sz="2000" b="1" dirty="0" smtClean="0"/>
              <a:t> </a:t>
            </a:r>
            <a:r>
              <a:rPr lang="en-US" sz="2000" b="1" dirty="0" err="1" smtClean="0"/>
              <a:t>kecil</a:t>
            </a:r>
            <a:endParaRPr lang="en-US" sz="2000" b="1" dirty="0"/>
          </a:p>
        </p:txBody>
      </p:sp>
      <p:sp>
        <p:nvSpPr>
          <p:cNvPr id="4" name="Oval 3"/>
          <p:cNvSpPr/>
          <p:nvPr/>
        </p:nvSpPr>
        <p:spPr>
          <a:xfrm>
            <a:off x="1066800" y="1676400"/>
            <a:ext cx="5257800" cy="4724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sp>
        <p:nvSpPr>
          <p:cNvPr id="11" name="Oval 10"/>
          <p:cNvSpPr/>
          <p:nvPr/>
        </p:nvSpPr>
        <p:spPr>
          <a:xfrm>
            <a:off x="2819400" y="3276600"/>
            <a:ext cx="1752600" cy="1219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mj-lt"/>
              </a:rPr>
              <a:t>Perusahaan </a:t>
            </a:r>
            <a:r>
              <a:rPr lang="en-US" sz="1200" dirty="0" err="1" smtClean="0">
                <a:solidFill>
                  <a:schemeClr val="tx1"/>
                </a:solidFill>
                <a:latin typeface="+mj-lt"/>
              </a:rPr>
              <a:t>Besar</a:t>
            </a:r>
            <a:r>
              <a:rPr lang="en-US" sz="1200" dirty="0" smtClean="0">
                <a:solidFill>
                  <a:schemeClr val="tx1"/>
                </a:solidFill>
                <a:latin typeface="+mj-lt"/>
              </a:rPr>
              <a:t> (BUMN &amp; BUMS)</a:t>
            </a:r>
          </a:p>
        </p:txBody>
      </p:sp>
      <p:sp>
        <p:nvSpPr>
          <p:cNvPr id="133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Koperasi Konsumsi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Oval 12"/>
          <p:cNvSpPr/>
          <p:nvPr/>
        </p:nvSpPr>
        <p:spPr>
          <a:xfrm>
            <a:off x="3962400" y="2133600"/>
            <a:ext cx="1219200" cy="9144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Koperasi</a:t>
            </a:r>
            <a:r>
              <a:rPr lang="en-US" sz="1200" dirty="0" smtClean="0">
                <a:solidFill>
                  <a:schemeClr val="tx1"/>
                </a:solidFill>
              </a:rPr>
              <a:t> </a:t>
            </a:r>
            <a:r>
              <a:rPr lang="en-US" sz="1200" dirty="0" err="1" smtClean="0">
                <a:solidFill>
                  <a:schemeClr val="tx1"/>
                </a:solidFill>
              </a:rPr>
              <a:t>Nelayan</a:t>
            </a:r>
            <a:endParaRPr lang="en-US" dirty="0"/>
          </a:p>
        </p:txBody>
      </p:sp>
      <p:sp>
        <p:nvSpPr>
          <p:cNvPr id="15" name="Oval 14"/>
          <p:cNvSpPr/>
          <p:nvPr/>
        </p:nvSpPr>
        <p:spPr>
          <a:xfrm>
            <a:off x="1905000" y="2362200"/>
            <a:ext cx="1219200" cy="914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Koperasi</a:t>
            </a:r>
            <a:r>
              <a:rPr lang="en-US" sz="1200" dirty="0" smtClean="0">
                <a:solidFill>
                  <a:schemeClr val="tx1"/>
                </a:solidFill>
              </a:rPr>
              <a:t> </a:t>
            </a:r>
            <a:r>
              <a:rPr lang="en-US" sz="1200" dirty="0" err="1" smtClean="0">
                <a:solidFill>
                  <a:schemeClr val="tx1"/>
                </a:solidFill>
              </a:rPr>
              <a:t>Rumput</a:t>
            </a:r>
            <a:r>
              <a:rPr lang="en-US" sz="1200" dirty="0" smtClean="0">
                <a:solidFill>
                  <a:schemeClr val="tx1"/>
                </a:solidFill>
              </a:rPr>
              <a:t> </a:t>
            </a:r>
            <a:r>
              <a:rPr lang="en-US" sz="1200" dirty="0" err="1" smtClean="0">
                <a:solidFill>
                  <a:schemeClr val="tx1"/>
                </a:solidFill>
              </a:rPr>
              <a:t>Laut</a:t>
            </a:r>
            <a:endParaRPr lang="en-US" dirty="0"/>
          </a:p>
        </p:txBody>
      </p:sp>
      <p:sp>
        <p:nvSpPr>
          <p:cNvPr id="16" name="Oval 15"/>
          <p:cNvSpPr/>
          <p:nvPr/>
        </p:nvSpPr>
        <p:spPr>
          <a:xfrm>
            <a:off x="2667000" y="4876800"/>
            <a:ext cx="1219200" cy="914400"/>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Koperasi</a:t>
            </a:r>
            <a:r>
              <a:rPr lang="en-US" sz="1200" dirty="0" smtClean="0">
                <a:solidFill>
                  <a:schemeClr val="tx1"/>
                </a:solidFill>
              </a:rPr>
              <a:t> </a:t>
            </a:r>
            <a:r>
              <a:rPr lang="en-US" sz="1200" dirty="0" err="1" smtClean="0">
                <a:solidFill>
                  <a:schemeClr val="tx1"/>
                </a:solidFill>
              </a:rPr>
              <a:t>Petani</a:t>
            </a:r>
            <a:r>
              <a:rPr lang="en-US" sz="1200" dirty="0" smtClean="0">
                <a:solidFill>
                  <a:schemeClr val="tx1"/>
                </a:solidFill>
              </a:rPr>
              <a:t> </a:t>
            </a:r>
            <a:r>
              <a:rPr lang="en-US" sz="1200" dirty="0" err="1" smtClean="0">
                <a:solidFill>
                  <a:schemeClr val="tx1"/>
                </a:solidFill>
              </a:rPr>
              <a:t>Garam</a:t>
            </a:r>
            <a:endParaRPr lang="en-US" dirty="0"/>
          </a:p>
        </p:txBody>
      </p:sp>
      <p:sp>
        <p:nvSpPr>
          <p:cNvPr id="17" name="Oval 16"/>
          <p:cNvSpPr/>
          <p:nvPr/>
        </p:nvSpPr>
        <p:spPr>
          <a:xfrm>
            <a:off x="4648200" y="4267200"/>
            <a:ext cx="1219200" cy="9144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Koperasi</a:t>
            </a:r>
            <a:r>
              <a:rPr lang="en-US" sz="1200" dirty="0" smtClean="0">
                <a:solidFill>
                  <a:schemeClr val="tx1"/>
                </a:solidFill>
              </a:rPr>
              <a:t> </a:t>
            </a:r>
            <a:r>
              <a:rPr lang="en-US" sz="1200" dirty="0" err="1" smtClean="0">
                <a:solidFill>
                  <a:schemeClr val="tx1"/>
                </a:solidFill>
              </a:rPr>
              <a:t>Petani</a:t>
            </a:r>
            <a:r>
              <a:rPr lang="en-US" sz="1200" dirty="0" smtClean="0">
                <a:solidFill>
                  <a:schemeClr val="tx1"/>
                </a:solidFill>
              </a:rPr>
              <a:t> </a:t>
            </a:r>
            <a:r>
              <a:rPr lang="en-US" sz="1200" dirty="0" err="1" smtClean="0">
                <a:solidFill>
                  <a:schemeClr val="tx1"/>
                </a:solidFill>
              </a:rPr>
              <a:t>Tambak</a:t>
            </a:r>
            <a:endParaRPr lang="en-US" dirty="0"/>
          </a:p>
        </p:txBody>
      </p:sp>
      <p:sp>
        <p:nvSpPr>
          <p:cNvPr id="18" name="Left-Right Arrow 17"/>
          <p:cNvSpPr/>
          <p:nvPr/>
        </p:nvSpPr>
        <p:spPr>
          <a:xfrm rot="17651908">
            <a:off x="3777606" y="3136393"/>
            <a:ext cx="709393" cy="28041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629400" y="1981200"/>
            <a:ext cx="1905000" cy="121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smtClean="0">
                <a:solidFill>
                  <a:schemeClr val="tx1"/>
                </a:solidFill>
                <a:latin typeface="+mj-lt"/>
              </a:rPr>
              <a:t>Simbiosis mutualisme antara perusahaan besar (BUMN/BUMS dengan koperasi maritim dan masyarakat pulau-pulau kecil</a:t>
            </a:r>
            <a:endParaRPr lang="id-ID" sz="1200" dirty="0">
              <a:solidFill>
                <a:schemeClr val="tx1"/>
              </a:solidFill>
              <a:latin typeface="+mj-lt"/>
            </a:endParaRPr>
          </a:p>
        </p:txBody>
      </p:sp>
      <p:cxnSp>
        <p:nvCxnSpPr>
          <p:cNvPr id="21" name="Straight Arrow Connector 20"/>
          <p:cNvCxnSpPr>
            <a:stCxn id="18" idx="5"/>
          </p:cNvCxnSpPr>
          <p:nvPr/>
        </p:nvCxnSpPr>
        <p:spPr>
          <a:xfrm flipV="1">
            <a:off x="4196246" y="2590800"/>
            <a:ext cx="2356954" cy="714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295400" y="3886200"/>
            <a:ext cx="1219200" cy="9144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Koperasi</a:t>
            </a:r>
            <a:r>
              <a:rPr lang="en-US" sz="1200" dirty="0" smtClean="0">
                <a:solidFill>
                  <a:schemeClr val="tx1"/>
                </a:solidFill>
              </a:rPr>
              <a:t> Mangrove</a:t>
            </a:r>
            <a:endParaRPr lang="en-US" dirty="0"/>
          </a:p>
        </p:txBody>
      </p:sp>
      <p:sp>
        <p:nvSpPr>
          <p:cNvPr id="20" name="Oval 19"/>
          <p:cNvSpPr/>
          <p:nvPr/>
        </p:nvSpPr>
        <p:spPr>
          <a:xfrm>
            <a:off x="6400800" y="3505200"/>
            <a:ext cx="1600200" cy="1143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rPr>
              <a:t>Masyarakat</a:t>
            </a:r>
            <a:r>
              <a:rPr lang="en-US" sz="1200" dirty="0" smtClean="0">
                <a:solidFill>
                  <a:schemeClr val="tx1"/>
                </a:solidFill>
              </a:rPr>
              <a:t> </a:t>
            </a:r>
            <a:r>
              <a:rPr lang="en-US" sz="1200" dirty="0" err="1" smtClean="0">
                <a:solidFill>
                  <a:schemeClr val="tx1"/>
                </a:solidFill>
              </a:rPr>
              <a:t>umum</a:t>
            </a:r>
            <a:endParaRPr lang="en-US" dirty="0"/>
          </a:p>
        </p:txBody>
      </p:sp>
      <p:sp>
        <p:nvSpPr>
          <p:cNvPr id="23" name="Left-Right Arrow 22"/>
          <p:cNvSpPr/>
          <p:nvPr/>
        </p:nvSpPr>
        <p:spPr>
          <a:xfrm rot="185072">
            <a:off x="4272344" y="3898939"/>
            <a:ext cx="2351911" cy="25453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a:stCxn id="23" idx="5"/>
          </p:cNvCxnSpPr>
          <p:nvPr/>
        </p:nvCxnSpPr>
        <p:spPr>
          <a:xfrm rot="16200000" flipH="1">
            <a:off x="5529311" y="4005310"/>
            <a:ext cx="939457" cy="11083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553200" y="5105400"/>
            <a:ext cx="19050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smtClean="0">
                <a:solidFill>
                  <a:schemeClr val="tx1"/>
                </a:solidFill>
                <a:latin typeface="+mj-lt"/>
              </a:rPr>
              <a:t>Dana CSR dari perusahaan untuk pengembangan masyarakat; suplay barang kebutuhan perusahaa n dari masyarakat seperti: beras, sayur mayur, daging,</a:t>
            </a:r>
            <a:r>
              <a:rPr lang="en-US" sz="1200" dirty="0" smtClean="0">
                <a:solidFill>
                  <a:schemeClr val="tx1"/>
                </a:solidFill>
                <a:latin typeface="+mj-lt"/>
              </a:rPr>
              <a:t> </a:t>
            </a:r>
            <a:r>
              <a:rPr lang="en-US" sz="1200" dirty="0" err="1" smtClean="0">
                <a:solidFill>
                  <a:schemeClr val="tx1"/>
                </a:solidFill>
                <a:latin typeface="+mj-lt"/>
              </a:rPr>
              <a:t>dll</a:t>
            </a:r>
            <a:r>
              <a:rPr lang="en-US" sz="1200" dirty="0" smtClean="0">
                <a:solidFill>
                  <a:schemeClr val="tx1"/>
                </a:solidFill>
                <a:latin typeface="+mj-lt"/>
              </a:rPr>
              <a:t>. </a:t>
            </a:r>
            <a:endParaRPr lang="en-US" sz="1200" dirty="0">
              <a:solidFill>
                <a:schemeClr val="tx1"/>
              </a:solidFill>
              <a:latin typeface="+mj-l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lvl="0" algn="just">
              <a:buNone/>
            </a:pPr>
            <a:r>
              <a:rPr lang="id-ID" sz="2000" b="1" dirty="0" smtClean="0">
                <a:latin typeface="+mj-lt"/>
              </a:rPr>
              <a:t>D.  STRATEGI BESAR (GRAND STRATEGY)</a:t>
            </a:r>
            <a:endParaRPr lang="id-ID" sz="2000" dirty="0" smtClean="0">
              <a:latin typeface="+mj-lt"/>
            </a:endParaRPr>
          </a:p>
          <a:p>
            <a:pPr algn="just">
              <a:buNone/>
            </a:pPr>
            <a:r>
              <a:rPr lang="id-ID" sz="1600" dirty="0" smtClean="0">
                <a:latin typeface="+mj-lt"/>
              </a:rPr>
              <a:t>	Ada lima grand strategy menjadi dasar dan arah kebijakan pengembangan koperasi maritim (berbasis kepulauan dan pesisir).</a:t>
            </a:r>
          </a:p>
          <a:p>
            <a:pPr lvl="1" algn="just"/>
            <a:r>
              <a:rPr lang="id-ID" sz="1600" dirty="0" smtClean="0">
                <a:latin typeface="+mj-lt"/>
              </a:rPr>
              <a:t>Menjaga laut dari kapal penangkap ikan ilegal (ilegal fishing) maupun pemakaian alat tangkap yang merusak terumbu karang dan menghabisi ikan-ikan kecil seperti pukat harimau dan cantrang.</a:t>
            </a:r>
          </a:p>
          <a:p>
            <a:pPr lvl="1" algn="just"/>
            <a:r>
              <a:rPr lang="id-ID" sz="1600" dirty="0" smtClean="0">
                <a:latin typeface="+mj-lt"/>
              </a:rPr>
              <a:t>Seluruh program bantuan, pemberdayaan, pelatihan dari pemerintah (pusat dan daerah) didelegasikan atau dikerjasamakan dengan koperasi kemaritiman yang ada sebagai organisasi sosial ekonomi yang efektif bagi masyarakat kepulauan dan pesisir.</a:t>
            </a:r>
          </a:p>
          <a:p>
            <a:pPr lvl="1" algn="just"/>
            <a:r>
              <a:rPr lang="id-ID" sz="1600" dirty="0" smtClean="0">
                <a:latin typeface="+mj-lt"/>
              </a:rPr>
              <a:t>Pemenuhan suprastruktur (regulasi) dan infrastruktur (sarana dan prasarana) modern bagi nelayan dan masyarakat pesisir seperti kapal, BBM, alat tangkap, coldstorage (mesin pendingin raksasa), dan mesin pengolahan.</a:t>
            </a:r>
          </a:p>
          <a:p>
            <a:pPr lvl="1" algn="just"/>
            <a:r>
              <a:rPr lang="id-ID" sz="1600" dirty="0" smtClean="0">
                <a:latin typeface="+mj-lt"/>
              </a:rPr>
              <a:t>Peningkatan nilai tambah produk nelayan dan masyarakat pesisir dengan pemakaian teknologi tepat guna.</a:t>
            </a:r>
          </a:p>
          <a:p>
            <a:pPr lvl="1" algn="just"/>
            <a:r>
              <a:rPr lang="id-ID" sz="1600" dirty="0" smtClean="0">
                <a:latin typeface="+mj-lt"/>
              </a:rPr>
              <a:t>Perluasan jangkauan dan peningkatan mutu pendidikan masyarakat pesisir dan kepulauan, terutama pendidikan vokasional (ketrampilan) SMK dan Politeknik bidang kemaritiman seperti perikanan, perkapalan, pariwisata, dll.</a:t>
            </a:r>
            <a:endParaRPr lang="id-ID" sz="1600" dirty="0">
              <a:latin typeface="+mj-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257800"/>
          </a:xfrm>
        </p:spPr>
        <p:txBody>
          <a:bodyPr>
            <a:noAutofit/>
          </a:bodyPr>
          <a:lstStyle/>
          <a:p>
            <a:pPr marL="342900" lvl="0" indent="-342900" algn="just">
              <a:buAutoNum type="alphaUcPeriod" startAt="5"/>
            </a:pPr>
            <a:r>
              <a:rPr lang="id-ID" sz="2400" b="1" dirty="0" smtClean="0">
                <a:latin typeface="+mj-lt"/>
              </a:rPr>
              <a:t>STRATEGI IMPLEMENTASI</a:t>
            </a:r>
          </a:p>
          <a:p>
            <a:pPr marL="342900" lvl="0" indent="-342900" algn="just">
              <a:buNone/>
            </a:pPr>
            <a:endParaRPr lang="id-ID" sz="1800" b="1" dirty="0" smtClean="0">
              <a:latin typeface="+mj-lt"/>
            </a:endParaRPr>
          </a:p>
          <a:p>
            <a:pPr marL="569913" lvl="0" indent="-225425" algn="just">
              <a:buNone/>
            </a:pPr>
            <a:r>
              <a:rPr lang="id-ID" sz="1800" b="1" dirty="0" smtClean="0">
                <a:latin typeface="+mj-lt"/>
              </a:rPr>
              <a:t>1. Hilirisasi industri berbasis teknologi tepat guna</a:t>
            </a:r>
          </a:p>
          <a:p>
            <a:pPr marL="920750" lvl="0" indent="-349250" algn="just">
              <a:buNone/>
            </a:pPr>
            <a:r>
              <a:rPr lang="id-ID" sz="1800" dirty="0" smtClean="0">
                <a:latin typeface="+mj-lt"/>
              </a:rPr>
              <a:t>a. 	Pembibitan: ikan, rumput laut, dll</a:t>
            </a:r>
          </a:p>
          <a:p>
            <a:pPr marL="920750" lvl="0" indent="-349250" algn="just">
              <a:buNone/>
            </a:pPr>
            <a:r>
              <a:rPr lang="id-ID" sz="1800" dirty="0" smtClean="0">
                <a:latin typeface="+mj-lt"/>
              </a:rPr>
              <a:t>b. 	Modernisasi kapal dan alat tangkap</a:t>
            </a:r>
          </a:p>
          <a:p>
            <a:pPr marL="920750" indent="-349250" algn="just">
              <a:buNone/>
            </a:pPr>
            <a:r>
              <a:rPr lang="id-ID" sz="1800" dirty="0" smtClean="0">
                <a:latin typeface="+mj-lt"/>
              </a:rPr>
              <a:t>	Tujuan: 	(1) nelayan bisa berlayar jauh ke laut yang dalam</a:t>
            </a:r>
          </a:p>
          <a:p>
            <a:pPr marL="920750" indent="-349250" algn="just">
              <a:buNone/>
            </a:pPr>
            <a:r>
              <a:rPr lang="id-ID" sz="1800" dirty="0" smtClean="0">
                <a:latin typeface="+mj-lt"/>
              </a:rPr>
              <a:t>              	(2) masih bisa berlayar saat cuaca buruk</a:t>
            </a:r>
          </a:p>
          <a:p>
            <a:pPr marL="920750" indent="-349250" algn="just">
              <a:buNone/>
            </a:pPr>
            <a:r>
              <a:rPr lang="id-ID" sz="1800" dirty="0" smtClean="0">
                <a:latin typeface="+mj-lt"/>
              </a:rPr>
              <a:t>              	(3) meningkatkan hasil tangkapan (produktivitas) nelayan,  </a:t>
            </a:r>
          </a:p>
          <a:p>
            <a:pPr marL="920750" lvl="0" indent="-349250" algn="just">
              <a:buNone/>
            </a:pPr>
            <a:r>
              <a:rPr lang="id-ID" sz="1800" dirty="0" smtClean="0">
                <a:latin typeface="+mj-lt"/>
              </a:rPr>
              <a:t>c. 	Cold-storage dan mesin pengolahan</a:t>
            </a:r>
          </a:p>
          <a:p>
            <a:pPr marL="1249363" indent="-349250" algn="just">
              <a:buNone/>
            </a:pPr>
            <a:r>
              <a:rPr lang="id-ID" sz="1800" dirty="0" smtClean="0">
                <a:latin typeface="+mj-lt"/>
              </a:rPr>
              <a:t>1) 	Sarana produksi cold-storage sangat penting bagi koperasi maritim untuk menyimpan ikan hasil tangkapan dalam waktu relatif lama</a:t>
            </a:r>
          </a:p>
          <a:p>
            <a:pPr marL="1249363" indent="-349250" algn="just">
              <a:buNone/>
            </a:pPr>
            <a:r>
              <a:rPr lang="id-ID" sz="1800" dirty="0" smtClean="0">
                <a:latin typeface="+mj-lt"/>
              </a:rPr>
              <a:t>2) 	Mesin Pengolahan ikan, rumput laut dan teknologi prisma untuk memproduksi garam ditengah anomali cuaca dan musim hujan.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fontScale="92500"/>
          </a:bodyPr>
          <a:lstStyle/>
          <a:p>
            <a:pPr marL="920750" lvl="0" indent="-349250" algn="just">
              <a:buNone/>
            </a:pPr>
            <a:r>
              <a:rPr lang="id-ID" sz="1800" dirty="0" smtClean="0">
                <a:latin typeface="+mj-lt"/>
              </a:rPr>
              <a:t>d. 	</a:t>
            </a:r>
            <a:r>
              <a:rPr lang="id-ID" sz="1800" b="1" dirty="0" smtClean="0">
                <a:latin typeface="+mj-lt"/>
              </a:rPr>
              <a:t>Distribusi dan</a:t>
            </a:r>
            <a:r>
              <a:rPr lang="id-ID" sz="1800" dirty="0" smtClean="0">
                <a:latin typeface="+mj-lt"/>
              </a:rPr>
              <a:t> </a:t>
            </a:r>
            <a:r>
              <a:rPr lang="id-ID" sz="1800" b="1" dirty="0" smtClean="0">
                <a:latin typeface="+mj-lt"/>
              </a:rPr>
              <a:t>Pemasaran</a:t>
            </a:r>
          </a:p>
          <a:p>
            <a:pPr marL="1257300" lvl="0" indent="-342900" algn="just">
              <a:buNone/>
            </a:pPr>
            <a:r>
              <a:rPr lang="id-ID" sz="1800" dirty="0" smtClean="0">
                <a:latin typeface="+mj-lt"/>
              </a:rPr>
              <a:t> 1) Koperasi Maritim juga perlu mengelola Resi Gudang sebagai jaminan modal dan pasar bagi produksi nelayan, petani garam dan rumput laut juga petambak.</a:t>
            </a:r>
          </a:p>
          <a:p>
            <a:pPr marL="1257300" lvl="0" indent="-342900" algn="just">
              <a:buNone/>
            </a:pPr>
            <a:r>
              <a:rPr lang="id-ID" sz="1800" dirty="0" smtClean="0">
                <a:latin typeface="+mj-lt"/>
              </a:rPr>
              <a:t>2)	Tempat Pelelangan Ikan (TPI) dikelolah oleh koperasi nelayan/maritim.</a:t>
            </a:r>
          </a:p>
          <a:p>
            <a:pPr marL="1257300" lvl="0" indent="-342900" algn="just">
              <a:buNone/>
            </a:pPr>
            <a:r>
              <a:rPr lang="id-ID" sz="1800" dirty="0" smtClean="0">
                <a:latin typeface="+mj-lt"/>
              </a:rPr>
              <a:t>3) 	E-Nelayan: Koperasi Maritim juga harus memanfaatkan kemajuan teknologi informasi (IT) untuk memasarkan langsung produk nelayan atau koperasi nelayan kepada konsumen seperti yang dilakukan E-Tani (Kementan), E-Warung (Kemensos), atau Bukalapak, blibli.com, Go-Jek, traveloka (swasta).</a:t>
            </a:r>
          </a:p>
          <a:p>
            <a:pPr marL="1257300" lvl="0" indent="-342900" algn="just">
              <a:buNone/>
            </a:pPr>
            <a:r>
              <a:rPr lang="id-ID" sz="1800" dirty="0" smtClean="0">
                <a:latin typeface="+mj-lt"/>
              </a:rPr>
              <a:t>3) 	Akses Pasar dan Informasi Harga</a:t>
            </a:r>
          </a:p>
          <a:p>
            <a:pPr marL="1257300" indent="-342900" algn="just">
              <a:buNone/>
            </a:pPr>
            <a:r>
              <a:rPr lang="id-ID" sz="1800" dirty="0" smtClean="0">
                <a:latin typeface="+mj-lt"/>
              </a:rPr>
              <a:t>	Koperasi maritim harus ‘dibantu’ oleh pemerintah untuk mendapatkan akses informasi harga dan pasar bagi produk mereka.</a:t>
            </a:r>
          </a:p>
          <a:p>
            <a:pPr marL="1257300" indent="-342900" algn="just">
              <a:buAutoNum type="arabicParenR" startAt="4"/>
            </a:pPr>
            <a:r>
              <a:rPr lang="id-ID" sz="1800" dirty="0" smtClean="0">
                <a:latin typeface="+mj-lt"/>
              </a:rPr>
              <a:t>Ekspor-impor</a:t>
            </a:r>
          </a:p>
          <a:p>
            <a:pPr marL="1257300" indent="-342900" algn="just">
              <a:buNone/>
            </a:pPr>
            <a:r>
              <a:rPr lang="id-ID" sz="1800" dirty="0" smtClean="0">
                <a:latin typeface="+mj-lt"/>
              </a:rPr>
              <a:t>       Koperasi Maritim juga harus menangani sendiri usaha ekspor-impor produk kelautan dan perikanan agar keuntungan bisa didapat oleh anggota. </a:t>
            </a:r>
          </a:p>
          <a:p>
            <a:pPr marL="1257300" indent="-342900" algn="just">
              <a:buNone/>
            </a:pPr>
            <a:r>
              <a:rPr lang="id-ID" sz="1800" dirty="0" smtClean="0">
                <a:latin typeface="+mj-lt"/>
              </a:rPr>
              <a:t>       </a:t>
            </a:r>
          </a:p>
          <a:p>
            <a:endParaRPr lang="id-ID" sz="1800" dirty="0">
              <a:latin typeface="+mj-lt"/>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95800"/>
          </a:xfrm>
        </p:spPr>
        <p:txBody>
          <a:bodyPr>
            <a:normAutofit lnSpcReduction="10000"/>
          </a:bodyPr>
          <a:lstStyle/>
          <a:p>
            <a:pPr marL="400050" lvl="0" indent="-400050">
              <a:buNone/>
            </a:pPr>
            <a:r>
              <a:rPr lang="id-ID" sz="2000" b="1" dirty="0" smtClean="0">
                <a:latin typeface="+mj-lt"/>
              </a:rPr>
              <a:t>2. 	</a:t>
            </a:r>
            <a:r>
              <a:rPr lang="id-ID" b="1" dirty="0" smtClean="0">
                <a:latin typeface="+mj-lt"/>
              </a:rPr>
              <a:t>Integrasi Kebijakan dan Program</a:t>
            </a:r>
          </a:p>
          <a:p>
            <a:pPr marL="685800" lvl="0" indent="-342900">
              <a:buNone/>
            </a:pPr>
            <a:r>
              <a:rPr lang="id-ID" sz="2000" dirty="0" smtClean="0">
                <a:latin typeface="+mj-lt"/>
              </a:rPr>
              <a:t>a. 	</a:t>
            </a:r>
            <a:r>
              <a:rPr lang="id-ID" sz="2000" b="1" dirty="0" smtClean="0">
                <a:latin typeface="+mj-lt"/>
              </a:rPr>
              <a:t>Antar-koperasi</a:t>
            </a:r>
          </a:p>
          <a:p>
            <a:pPr marL="685800" lvl="0" indent="-342900">
              <a:buNone/>
            </a:pPr>
            <a:r>
              <a:rPr lang="id-ID" sz="2000" dirty="0" smtClean="0">
                <a:latin typeface="+mj-lt"/>
              </a:rPr>
              <a:t>	Induk Koperasi – Pusat Koperasi – Koperasi Sekunder – Koperasi Primer </a:t>
            </a:r>
          </a:p>
          <a:p>
            <a:pPr marL="685800" lvl="0" indent="-342900">
              <a:buNone/>
            </a:pPr>
            <a:r>
              <a:rPr lang="id-ID" sz="2000" dirty="0" smtClean="0">
                <a:latin typeface="+mj-lt"/>
              </a:rPr>
              <a:t>b. 	</a:t>
            </a:r>
            <a:r>
              <a:rPr lang="id-ID" sz="2000" b="1" dirty="0" smtClean="0">
                <a:latin typeface="+mj-lt"/>
              </a:rPr>
              <a:t>Lintas Kementerian/lembaga</a:t>
            </a:r>
          </a:p>
          <a:p>
            <a:pPr marL="682625" indent="0">
              <a:buNone/>
            </a:pPr>
            <a:r>
              <a:rPr lang="id-ID" sz="2000" dirty="0" smtClean="0">
                <a:latin typeface="+mj-lt"/>
              </a:rPr>
              <a:t>Untuk memperkuat koperasi maritim, harus dibuat pola integrasi kebijakan dan program Kementerian Kelautan dan Perikanan, Pertanian, Kehutanan, Pertambangan, Koperasi dan UKM, Perdagangan, Kemenristekdikti, BPPT, LIPI, Bakamla, dll.</a:t>
            </a:r>
          </a:p>
          <a:p>
            <a:pPr marL="682625" lvl="0" indent="-341313">
              <a:buNone/>
            </a:pPr>
            <a:r>
              <a:rPr lang="id-ID" sz="2000" dirty="0" smtClean="0">
                <a:latin typeface="+mj-lt"/>
              </a:rPr>
              <a:t>c. 	</a:t>
            </a:r>
            <a:r>
              <a:rPr lang="id-ID" sz="2000" b="1" dirty="0" smtClean="0">
                <a:latin typeface="+mj-lt"/>
              </a:rPr>
              <a:t>Kerjasama koperasi internasional</a:t>
            </a:r>
          </a:p>
          <a:p>
            <a:pPr marL="914400" lvl="0" indent="-231775"/>
            <a:r>
              <a:rPr lang="id-ID" sz="2000" dirty="0" smtClean="0">
                <a:latin typeface="+mj-lt"/>
              </a:rPr>
              <a:t>Kerjasama pengembangan SDM dan teknologi koperasi maritim.</a:t>
            </a:r>
          </a:p>
          <a:p>
            <a:pPr marL="914400" lvl="0" indent="-231775"/>
            <a:r>
              <a:rPr lang="id-ID" sz="2000" dirty="0" smtClean="0">
                <a:latin typeface="+mj-lt"/>
              </a:rPr>
              <a:t>Kerjasama ekspor impor</a:t>
            </a:r>
          </a:p>
          <a:p>
            <a:pPr lvl="0">
              <a:buNone/>
            </a:pPr>
            <a:endParaRPr lang="id-ID" sz="2000" dirty="0" smtClean="0">
              <a:latin typeface="+mj-lt"/>
            </a:endParaRPr>
          </a:p>
          <a:p>
            <a:pPr>
              <a:buNone/>
            </a:pPr>
            <a:r>
              <a:rPr lang="id-ID" sz="2000" dirty="0" smtClean="0">
                <a:latin typeface="+mj-lt"/>
              </a:rPr>
              <a:t>	</a:t>
            </a:r>
            <a:endParaRPr lang="id-ID" sz="2000" dirty="0">
              <a:latin typeface="+mj-l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029200"/>
          </a:xfrm>
        </p:spPr>
        <p:txBody>
          <a:bodyPr>
            <a:normAutofit fontScale="92500" lnSpcReduction="10000"/>
          </a:bodyPr>
          <a:lstStyle/>
          <a:p>
            <a:pPr marL="342900" lvl="0" indent="-342900" algn="just">
              <a:buAutoNum type="arabicPeriod" startAt="3"/>
            </a:pPr>
            <a:r>
              <a:rPr lang="id-ID" b="1" dirty="0" smtClean="0">
                <a:latin typeface="+mj-lt"/>
              </a:rPr>
              <a:t>Konglomerasi Koperasi Maritim</a:t>
            </a:r>
          </a:p>
          <a:p>
            <a:pPr marL="342900" lvl="0" indent="-342900" algn="just">
              <a:buNone/>
            </a:pPr>
            <a:endParaRPr lang="id-ID" sz="1800" b="1" dirty="0" smtClean="0">
              <a:latin typeface="+mj-lt"/>
            </a:endParaRPr>
          </a:p>
          <a:p>
            <a:pPr marL="342900" lvl="0" indent="-342900" algn="just">
              <a:buNone/>
            </a:pPr>
            <a:r>
              <a:rPr lang="id-ID" sz="1800" b="1" dirty="0" smtClean="0">
                <a:latin typeface="+mj-lt"/>
              </a:rPr>
              <a:t>     </a:t>
            </a:r>
            <a:r>
              <a:rPr lang="id-ID" sz="2100" b="1" dirty="0" smtClean="0">
                <a:latin typeface="+mj-lt"/>
              </a:rPr>
              <a:t>  </a:t>
            </a:r>
            <a:r>
              <a:rPr lang="id-ID" sz="2100" dirty="0" smtClean="0">
                <a:latin typeface="+mj-lt"/>
              </a:rPr>
              <a:t>Untuk membangun konglomerasi koperasi maritim di wilayah pesisir dan pulau-pulau kecil, perlu dilakukan beberapa langkah berikut:</a:t>
            </a:r>
          </a:p>
          <a:p>
            <a:pPr marL="693738" lvl="0" indent="-347663" algn="just">
              <a:buNone/>
            </a:pPr>
            <a:r>
              <a:rPr lang="id-ID" sz="2100" dirty="0" smtClean="0">
                <a:latin typeface="+mj-lt"/>
              </a:rPr>
              <a:t>a. 	</a:t>
            </a:r>
            <a:r>
              <a:rPr lang="id-ID" sz="2100" b="1" dirty="0" smtClean="0">
                <a:latin typeface="+mj-lt"/>
              </a:rPr>
              <a:t>Membangun jaringan bisnis koperasi</a:t>
            </a:r>
          </a:p>
          <a:p>
            <a:pPr marL="693738" lvl="0" indent="-347663" algn="just">
              <a:buNone/>
            </a:pPr>
            <a:r>
              <a:rPr lang="id-ID" sz="2100" dirty="0" smtClean="0">
                <a:latin typeface="+mj-lt"/>
              </a:rPr>
              <a:t>	(1) Vertikal: koperasi primer-sekunder-pusat-induk</a:t>
            </a:r>
          </a:p>
          <a:p>
            <a:pPr marL="693738" lvl="0" indent="-347663" algn="just">
              <a:buNone/>
            </a:pPr>
            <a:r>
              <a:rPr lang="id-ID" sz="2100" dirty="0" smtClean="0">
                <a:latin typeface="+mj-lt"/>
              </a:rPr>
              <a:t>	(2) Horisontal: koperasi kredit/KSP-Produksi-Jasa-Konsumsi.</a:t>
            </a:r>
          </a:p>
          <a:p>
            <a:pPr marL="693738" lvl="0" indent="-347663" algn="just">
              <a:buAutoNum type="alphaLcPeriod" startAt="2"/>
            </a:pPr>
            <a:r>
              <a:rPr lang="id-ID" sz="2100" b="1" dirty="0" smtClean="0">
                <a:latin typeface="+mj-lt"/>
              </a:rPr>
              <a:t>Koperasisasi UKM-UKM masyarakat kepulauan dan pesisir</a:t>
            </a:r>
          </a:p>
          <a:p>
            <a:pPr marL="693738" lvl="0" indent="-347663" algn="just">
              <a:buNone/>
            </a:pPr>
            <a:r>
              <a:rPr lang="id-ID" sz="2100" dirty="0" smtClean="0">
                <a:latin typeface="+mj-lt"/>
              </a:rPr>
              <a:t>       UKM-UKM didorong agar bergabung dalam wadah koperasi untuk menciptakan efisiensi dan skala usaha UKM-UKM tersebut.</a:t>
            </a:r>
          </a:p>
          <a:p>
            <a:pPr marL="693738" indent="-347663" algn="just">
              <a:buAutoNum type="alphaLcPeriod" startAt="3"/>
            </a:pPr>
            <a:r>
              <a:rPr lang="id-ID" sz="2100" b="1" dirty="0" smtClean="0">
                <a:latin typeface="+mj-lt"/>
              </a:rPr>
              <a:t>Pemakaian teknologi</a:t>
            </a:r>
            <a:r>
              <a:rPr lang="id-ID" sz="2100" dirty="0" smtClean="0">
                <a:latin typeface="+mj-lt"/>
              </a:rPr>
              <a:t> produksi (kapal, alat tangkap, mesin pendingin, mesin pengolahan), distribusi, dan pemasaran  (</a:t>
            </a:r>
            <a:r>
              <a:rPr lang="id-ID" sz="2100" i="1" dirty="0" smtClean="0">
                <a:latin typeface="+mj-lt"/>
              </a:rPr>
              <a:t>e-commerce</a:t>
            </a:r>
            <a:r>
              <a:rPr lang="id-ID" sz="2100" dirty="0" smtClean="0">
                <a:latin typeface="+mj-lt"/>
              </a:rPr>
              <a:t>).</a:t>
            </a:r>
          </a:p>
          <a:p>
            <a:pPr marL="693738" indent="-347663" algn="just">
              <a:buAutoNum type="alphaLcPeriod" startAt="3"/>
            </a:pPr>
            <a:r>
              <a:rPr lang="id-ID" sz="2100" b="1" dirty="0" smtClean="0">
                <a:latin typeface="+mj-lt"/>
              </a:rPr>
              <a:t>Pentingnya integrasi kebijakan dan program</a:t>
            </a:r>
            <a:r>
              <a:rPr lang="id-ID" sz="2100" dirty="0" smtClean="0">
                <a:latin typeface="+mj-lt"/>
              </a:rPr>
              <a:t> kementerian/lembaga yang terkait pemberdayaan masyarakat pesisir dan pulau-pulau kecil.</a:t>
            </a:r>
          </a:p>
          <a:p>
            <a:pPr marL="693738" indent="-347663" algn="just">
              <a:buAutoNum type="alphaLcPeriod" startAt="3"/>
            </a:pPr>
            <a:r>
              <a:rPr lang="id-ID" sz="2100" dirty="0" smtClean="0">
                <a:latin typeface="+mj-lt"/>
              </a:rPr>
              <a:t>Lembaga Konsultan untuk penguatan kelembagaan dan manajemen Koperasi Maritim, terutama dalam aspek manajemen bisnis.  </a:t>
            </a:r>
          </a:p>
          <a:p>
            <a:pPr marL="693738" indent="-347663" algn="just">
              <a:buAutoNum type="alphaLcPeriod" startAt="3"/>
            </a:pPr>
            <a:endParaRPr lang="id-ID" sz="2100" dirty="0" smtClean="0">
              <a:latin typeface="+mj-lt"/>
            </a:endParaRPr>
          </a:p>
          <a:p>
            <a:pPr marL="693738" indent="-347663" algn="just">
              <a:buAutoNum type="alphaLcPeriod" startAt="3"/>
            </a:pPr>
            <a:endParaRPr lang="id-ID" sz="1800" dirty="0">
              <a:latin typeface="+mj-lt"/>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914400"/>
            <a:ext cx="6553200" cy="685800"/>
          </a:xfrm>
        </p:spPr>
        <p:txBody>
          <a:bodyPr>
            <a:normAutofit fontScale="92500"/>
          </a:bodyPr>
          <a:lstStyle/>
          <a:p>
            <a:pPr>
              <a:buNone/>
            </a:pPr>
            <a:r>
              <a:rPr lang="en-US" dirty="0" smtClean="0"/>
              <a:t>     Model </a:t>
            </a:r>
            <a:r>
              <a:rPr lang="en-US" dirty="0" err="1" smtClean="0"/>
              <a:t>Konglomerasi</a:t>
            </a:r>
            <a:r>
              <a:rPr lang="en-US" dirty="0" smtClean="0"/>
              <a:t> </a:t>
            </a:r>
            <a:r>
              <a:rPr lang="en-US" dirty="0" err="1" smtClean="0"/>
              <a:t>Bisnis</a:t>
            </a:r>
            <a:r>
              <a:rPr lang="en-US" dirty="0" smtClean="0"/>
              <a:t> </a:t>
            </a:r>
            <a:r>
              <a:rPr lang="en-US" dirty="0" err="1" smtClean="0"/>
              <a:t>Koperasi</a:t>
            </a:r>
            <a:r>
              <a:rPr lang="en-US" dirty="0" smtClean="0"/>
              <a:t> </a:t>
            </a:r>
            <a:r>
              <a:rPr lang="en-US" dirty="0" err="1" smtClean="0"/>
              <a:t>Maritim</a:t>
            </a:r>
            <a:endParaRPr lang="en-US" dirty="0"/>
          </a:p>
        </p:txBody>
      </p:sp>
      <p:sp>
        <p:nvSpPr>
          <p:cNvPr id="5" name="Rectangle 4"/>
          <p:cNvSpPr/>
          <p:nvPr/>
        </p:nvSpPr>
        <p:spPr>
          <a:xfrm>
            <a:off x="2286000" y="4191000"/>
            <a:ext cx="1143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Koperasi</a:t>
            </a:r>
            <a:r>
              <a:rPr lang="en-US" sz="1600" dirty="0" smtClean="0"/>
              <a:t> </a:t>
            </a:r>
            <a:r>
              <a:rPr lang="en-US" sz="1600" dirty="0" err="1" smtClean="0"/>
              <a:t>Tambak</a:t>
            </a:r>
            <a:endParaRPr lang="en-US" sz="1600" dirty="0"/>
          </a:p>
        </p:txBody>
      </p:sp>
      <p:sp>
        <p:nvSpPr>
          <p:cNvPr id="6" name="Rectangle 5"/>
          <p:cNvSpPr/>
          <p:nvPr/>
        </p:nvSpPr>
        <p:spPr>
          <a:xfrm>
            <a:off x="914400" y="4191000"/>
            <a:ext cx="1143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Koperasi</a:t>
            </a:r>
            <a:r>
              <a:rPr lang="en-US" sz="1600" dirty="0" smtClean="0"/>
              <a:t> </a:t>
            </a:r>
            <a:r>
              <a:rPr lang="en-US" sz="1600" dirty="0" err="1" smtClean="0"/>
              <a:t>Nelayan</a:t>
            </a:r>
            <a:endParaRPr lang="en-US" sz="1600" dirty="0"/>
          </a:p>
        </p:txBody>
      </p:sp>
      <p:sp>
        <p:nvSpPr>
          <p:cNvPr id="9" name="Rectangle 8"/>
          <p:cNvSpPr/>
          <p:nvPr/>
        </p:nvSpPr>
        <p:spPr>
          <a:xfrm>
            <a:off x="3048000" y="2971800"/>
            <a:ext cx="1219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latin typeface="+mj-lt"/>
              </a:rPr>
              <a:t>Koperasi</a:t>
            </a:r>
            <a:r>
              <a:rPr lang="en-US" sz="1600" dirty="0" smtClean="0">
                <a:latin typeface="+mj-lt"/>
              </a:rPr>
              <a:t> </a:t>
            </a:r>
            <a:r>
              <a:rPr lang="en-US" sz="1600" dirty="0" err="1" smtClean="0">
                <a:latin typeface="+mj-lt"/>
              </a:rPr>
              <a:t>Skunder</a:t>
            </a:r>
            <a:r>
              <a:rPr lang="en-US" sz="1600" dirty="0" smtClean="0">
                <a:latin typeface="+mj-lt"/>
              </a:rPr>
              <a:t> </a:t>
            </a:r>
            <a:endParaRPr lang="en-US" sz="1600" dirty="0">
              <a:latin typeface="+mj-lt"/>
            </a:endParaRPr>
          </a:p>
        </p:txBody>
      </p:sp>
      <p:sp>
        <p:nvSpPr>
          <p:cNvPr id="10" name="Rectangle 9"/>
          <p:cNvSpPr/>
          <p:nvPr/>
        </p:nvSpPr>
        <p:spPr>
          <a:xfrm>
            <a:off x="3657600" y="4191000"/>
            <a:ext cx="1371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Koperasi</a:t>
            </a:r>
            <a:r>
              <a:rPr lang="en-US" sz="1600" dirty="0" smtClean="0"/>
              <a:t> </a:t>
            </a:r>
            <a:r>
              <a:rPr lang="en-US" sz="1600" dirty="0" err="1" smtClean="0"/>
              <a:t>rumput</a:t>
            </a:r>
            <a:r>
              <a:rPr lang="en-US" sz="1600" dirty="0" smtClean="0"/>
              <a:t> </a:t>
            </a:r>
            <a:r>
              <a:rPr lang="en-US" sz="1600" dirty="0" err="1" smtClean="0"/>
              <a:t>laut</a:t>
            </a:r>
            <a:endParaRPr lang="en-US" sz="1600" dirty="0"/>
          </a:p>
        </p:txBody>
      </p:sp>
      <p:sp>
        <p:nvSpPr>
          <p:cNvPr id="11" name="Rectangle 10"/>
          <p:cNvSpPr/>
          <p:nvPr/>
        </p:nvSpPr>
        <p:spPr>
          <a:xfrm>
            <a:off x="5181600" y="4191000"/>
            <a:ext cx="1371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Koperasi</a:t>
            </a:r>
            <a:r>
              <a:rPr lang="en-US" sz="1600" dirty="0" smtClean="0"/>
              <a:t> </a:t>
            </a:r>
            <a:r>
              <a:rPr lang="en-US" sz="1600" dirty="0" err="1" smtClean="0"/>
              <a:t>Garam</a:t>
            </a:r>
            <a:endParaRPr lang="en-US" sz="1600" dirty="0"/>
          </a:p>
        </p:txBody>
      </p:sp>
      <p:sp>
        <p:nvSpPr>
          <p:cNvPr id="14" name="Rectangle 13"/>
          <p:cNvSpPr/>
          <p:nvPr/>
        </p:nvSpPr>
        <p:spPr>
          <a:xfrm>
            <a:off x="3200400" y="5181600"/>
            <a:ext cx="2362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mj-lt"/>
              </a:rPr>
              <a:t>Unit </a:t>
            </a:r>
            <a:r>
              <a:rPr lang="en-US" sz="1400" dirty="0" err="1" smtClean="0">
                <a:latin typeface="+mj-lt"/>
              </a:rPr>
              <a:t>Simpan</a:t>
            </a:r>
            <a:r>
              <a:rPr lang="en-US" sz="1400" dirty="0" smtClean="0">
                <a:latin typeface="+mj-lt"/>
              </a:rPr>
              <a:t> </a:t>
            </a:r>
            <a:r>
              <a:rPr lang="en-US" sz="1400" dirty="0" err="1" smtClean="0">
                <a:latin typeface="+mj-lt"/>
              </a:rPr>
              <a:t>Pinjamg</a:t>
            </a:r>
            <a:endParaRPr lang="en-US" sz="1400" dirty="0" smtClean="0">
              <a:latin typeface="+mj-lt"/>
            </a:endParaRPr>
          </a:p>
          <a:p>
            <a:pPr algn="ctr"/>
            <a:r>
              <a:rPr lang="en-US" sz="1400" dirty="0" smtClean="0">
                <a:latin typeface="+mj-lt"/>
              </a:rPr>
              <a:t>Unit </a:t>
            </a:r>
            <a:r>
              <a:rPr lang="en-US" sz="1400" dirty="0" err="1" smtClean="0">
                <a:latin typeface="+mj-lt"/>
              </a:rPr>
              <a:t>Produksi</a:t>
            </a:r>
            <a:r>
              <a:rPr lang="en-US" sz="1400" dirty="0" smtClean="0">
                <a:latin typeface="+mj-lt"/>
              </a:rPr>
              <a:t>/</a:t>
            </a:r>
            <a:r>
              <a:rPr lang="en-US" sz="1400" dirty="0" err="1" smtClean="0">
                <a:latin typeface="+mj-lt"/>
              </a:rPr>
              <a:t>Pengolahan</a:t>
            </a:r>
            <a:endParaRPr lang="en-US" sz="1400" dirty="0" smtClean="0">
              <a:latin typeface="+mj-lt"/>
            </a:endParaRPr>
          </a:p>
          <a:p>
            <a:pPr algn="ctr"/>
            <a:r>
              <a:rPr lang="en-US" sz="1400" dirty="0" smtClean="0">
                <a:latin typeface="+mj-lt"/>
              </a:rPr>
              <a:t>Unit </a:t>
            </a:r>
            <a:r>
              <a:rPr lang="en-US" sz="1400" dirty="0" err="1" smtClean="0">
                <a:latin typeface="+mj-lt"/>
              </a:rPr>
              <a:t>Distribusi</a:t>
            </a:r>
            <a:endParaRPr lang="en-US" sz="1400" dirty="0" smtClean="0">
              <a:latin typeface="+mj-lt"/>
            </a:endParaRPr>
          </a:p>
          <a:p>
            <a:pPr algn="ctr"/>
            <a:r>
              <a:rPr lang="en-US" sz="1400" dirty="0" smtClean="0">
                <a:latin typeface="+mj-lt"/>
              </a:rPr>
              <a:t>Unit </a:t>
            </a:r>
            <a:r>
              <a:rPr lang="en-US" sz="1400" dirty="0" err="1" smtClean="0">
                <a:latin typeface="+mj-lt"/>
              </a:rPr>
              <a:t>Ekspor</a:t>
            </a:r>
            <a:r>
              <a:rPr lang="en-US" sz="1400" dirty="0" smtClean="0">
                <a:latin typeface="+mj-lt"/>
              </a:rPr>
              <a:t> </a:t>
            </a:r>
            <a:r>
              <a:rPr lang="en-US" sz="1400" dirty="0" err="1" smtClean="0">
                <a:latin typeface="+mj-lt"/>
              </a:rPr>
              <a:t>Impor</a:t>
            </a:r>
            <a:endParaRPr lang="en-US" sz="1400" dirty="0" smtClean="0">
              <a:latin typeface="+mj-lt"/>
            </a:endParaRPr>
          </a:p>
          <a:p>
            <a:pPr algn="ctr"/>
            <a:r>
              <a:rPr lang="en-US" sz="1400" dirty="0" smtClean="0">
                <a:latin typeface="+mj-lt"/>
              </a:rPr>
              <a:t>Unit </a:t>
            </a:r>
            <a:r>
              <a:rPr lang="en-US" sz="1400" dirty="0" err="1" smtClean="0">
                <a:latin typeface="+mj-lt"/>
              </a:rPr>
              <a:t>pemasaran</a:t>
            </a:r>
            <a:endParaRPr lang="en-US" sz="1400" dirty="0" smtClean="0">
              <a:latin typeface="+mj-lt"/>
            </a:endParaRPr>
          </a:p>
          <a:p>
            <a:pPr algn="ctr"/>
            <a:r>
              <a:rPr lang="en-US" sz="1400" dirty="0" smtClean="0">
                <a:latin typeface="+mj-lt"/>
              </a:rPr>
              <a:t>Unit </a:t>
            </a:r>
            <a:r>
              <a:rPr lang="en-US" sz="1400" dirty="0" err="1" smtClean="0">
                <a:latin typeface="+mj-lt"/>
              </a:rPr>
              <a:t>Konsumsi</a:t>
            </a:r>
            <a:endParaRPr lang="en-US" sz="1400" dirty="0" smtClean="0">
              <a:latin typeface="+mj-lt"/>
            </a:endParaRPr>
          </a:p>
        </p:txBody>
      </p:sp>
      <p:cxnSp>
        <p:nvCxnSpPr>
          <p:cNvPr id="16" name="Straight Connector 15"/>
          <p:cNvCxnSpPr/>
          <p:nvPr/>
        </p:nvCxnSpPr>
        <p:spPr>
          <a:xfrm>
            <a:off x="1371600" y="3429000"/>
            <a:ext cx="1600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3"/>
          </p:cNvCxnSpPr>
          <p:nvPr/>
        </p:nvCxnSpPr>
        <p:spPr>
          <a:xfrm>
            <a:off x="4267200" y="3429000"/>
            <a:ext cx="1371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762000" y="1066800"/>
            <a:ext cx="1219200" cy="1219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rPr>
              <a:t>Pasar</a:t>
            </a:r>
            <a:endParaRPr lang="en-US" b="1" dirty="0" smtClean="0">
              <a:solidFill>
                <a:schemeClr val="tx1"/>
              </a:solidFill>
            </a:endParaRPr>
          </a:p>
          <a:p>
            <a:pPr algn="ctr"/>
            <a:r>
              <a:rPr lang="en-US" sz="1200" b="1" dirty="0" err="1" smtClean="0">
                <a:solidFill>
                  <a:schemeClr val="tx1"/>
                </a:solidFill>
              </a:rPr>
              <a:t>Lokal</a:t>
            </a:r>
            <a:r>
              <a:rPr lang="en-US" sz="1200" b="1" dirty="0" smtClean="0">
                <a:solidFill>
                  <a:schemeClr val="tx1"/>
                </a:solidFill>
              </a:rPr>
              <a:t>, </a:t>
            </a:r>
            <a:r>
              <a:rPr lang="en-US" sz="1200" b="1" dirty="0" err="1" smtClean="0">
                <a:solidFill>
                  <a:schemeClr val="tx1"/>
                </a:solidFill>
              </a:rPr>
              <a:t>Nasional</a:t>
            </a:r>
            <a:r>
              <a:rPr lang="en-US" sz="1200" b="1" dirty="0" smtClean="0">
                <a:solidFill>
                  <a:schemeClr val="tx1"/>
                </a:solidFill>
              </a:rPr>
              <a:t>, Globa</a:t>
            </a:r>
            <a:r>
              <a:rPr lang="en-US" b="1" dirty="0" smtClean="0">
                <a:solidFill>
                  <a:schemeClr val="tx1"/>
                </a:solidFill>
              </a:rPr>
              <a:t>l</a:t>
            </a:r>
            <a:endParaRPr lang="en-US" b="1" dirty="0">
              <a:solidFill>
                <a:schemeClr val="tx1"/>
              </a:solidFill>
            </a:endParaRPr>
          </a:p>
        </p:txBody>
      </p:sp>
      <p:sp>
        <p:nvSpPr>
          <p:cNvPr id="27" name="Rectangle 26"/>
          <p:cNvSpPr/>
          <p:nvPr/>
        </p:nvSpPr>
        <p:spPr>
          <a:xfrm>
            <a:off x="3048000" y="1981200"/>
            <a:ext cx="1219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latin typeface="+mj-lt"/>
              </a:rPr>
              <a:t>Pusat</a:t>
            </a:r>
            <a:r>
              <a:rPr lang="en-US" sz="1600" dirty="0" smtClean="0">
                <a:latin typeface="+mj-lt"/>
              </a:rPr>
              <a:t>/</a:t>
            </a:r>
            <a:r>
              <a:rPr lang="en-US" sz="1600" dirty="0" err="1" smtClean="0">
                <a:latin typeface="+mj-lt"/>
              </a:rPr>
              <a:t>Induk</a:t>
            </a:r>
            <a:r>
              <a:rPr lang="en-US" sz="1600" dirty="0" smtClean="0">
                <a:latin typeface="+mj-lt"/>
              </a:rPr>
              <a:t> </a:t>
            </a:r>
            <a:r>
              <a:rPr lang="en-US" sz="1600" dirty="0" err="1" smtClean="0">
                <a:latin typeface="+mj-lt"/>
              </a:rPr>
              <a:t>Koperasi</a:t>
            </a:r>
            <a:endParaRPr lang="en-US" sz="1600" dirty="0">
              <a:latin typeface="+mj-lt"/>
            </a:endParaRPr>
          </a:p>
        </p:txBody>
      </p:sp>
      <p:sp>
        <p:nvSpPr>
          <p:cNvPr id="28" name="Oval 27"/>
          <p:cNvSpPr/>
          <p:nvPr/>
        </p:nvSpPr>
        <p:spPr>
          <a:xfrm>
            <a:off x="5715000" y="2819400"/>
            <a:ext cx="1600200" cy="12192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latin typeface="+mj-lt"/>
              </a:rPr>
              <a:t>Konsultan</a:t>
            </a:r>
            <a:endParaRPr lang="en-US" sz="1600" b="1" dirty="0" smtClean="0">
              <a:solidFill>
                <a:schemeClr val="tx1"/>
              </a:solidFill>
              <a:latin typeface="+mj-lt"/>
            </a:endParaRPr>
          </a:p>
          <a:p>
            <a:pPr algn="ctr"/>
            <a:r>
              <a:rPr lang="en-US" sz="1400" b="1" dirty="0" smtClean="0">
                <a:solidFill>
                  <a:schemeClr val="tx1"/>
                </a:solidFill>
                <a:latin typeface="+mj-lt"/>
              </a:rPr>
              <a:t>(</a:t>
            </a:r>
            <a:r>
              <a:rPr lang="en-US" sz="1400" b="1" dirty="0" err="1" smtClean="0">
                <a:solidFill>
                  <a:schemeClr val="tx1"/>
                </a:solidFill>
                <a:latin typeface="+mj-lt"/>
              </a:rPr>
              <a:t>Manajemen</a:t>
            </a:r>
            <a:r>
              <a:rPr lang="en-US" sz="1400" b="1" dirty="0" smtClean="0">
                <a:solidFill>
                  <a:schemeClr val="tx1"/>
                </a:solidFill>
                <a:latin typeface="+mj-lt"/>
              </a:rPr>
              <a:t>, </a:t>
            </a:r>
            <a:r>
              <a:rPr lang="en-US" sz="1400" b="1" dirty="0" err="1" smtClean="0">
                <a:solidFill>
                  <a:schemeClr val="tx1"/>
                </a:solidFill>
                <a:latin typeface="+mj-lt"/>
              </a:rPr>
              <a:t>teknologi</a:t>
            </a:r>
            <a:r>
              <a:rPr lang="en-US" sz="1400" b="1" dirty="0" smtClean="0">
                <a:solidFill>
                  <a:schemeClr val="tx1"/>
                </a:solidFill>
                <a:latin typeface="+mj-lt"/>
              </a:rPr>
              <a:t> </a:t>
            </a:r>
            <a:r>
              <a:rPr lang="en-US" sz="1400" b="1" dirty="0" err="1" smtClean="0">
                <a:solidFill>
                  <a:schemeClr val="tx1"/>
                </a:solidFill>
                <a:latin typeface="+mj-lt"/>
              </a:rPr>
              <a:t>dan</a:t>
            </a:r>
            <a:r>
              <a:rPr lang="en-US" sz="1400" b="1" dirty="0" smtClean="0">
                <a:solidFill>
                  <a:schemeClr val="tx1"/>
                </a:solidFill>
                <a:latin typeface="+mj-lt"/>
              </a:rPr>
              <a:t> </a:t>
            </a:r>
            <a:r>
              <a:rPr lang="en-US" sz="1400" b="1" dirty="0" err="1" smtClean="0">
                <a:solidFill>
                  <a:schemeClr val="tx1"/>
                </a:solidFill>
                <a:latin typeface="+mj-lt"/>
              </a:rPr>
              <a:t>pasar</a:t>
            </a:r>
            <a:r>
              <a:rPr lang="en-US" sz="1400" b="1" dirty="0" smtClean="0">
                <a:solidFill>
                  <a:schemeClr val="tx1"/>
                </a:solidFill>
                <a:latin typeface="+mj-lt"/>
              </a:rPr>
              <a:t>)</a:t>
            </a:r>
            <a:r>
              <a:rPr lang="en-US" sz="1600" b="1" dirty="0" smtClean="0">
                <a:solidFill>
                  <a:schemeClr val="tx1"/>
                </a:solidFill>
                <a:latin typeface="+mj-lt"/>
              </a:rPr>
              <a:t> </a:t>
            </a:r>
            <a:endParaRPr lang="en-US" sz="1600" b="1" dirty="0">
              <a:solidFill>
                <a:schemeClr val="tx1"/>
              </a:solidFill>
              <a:latin typeface="+mj-lt"/>
            </a:endParaRPr>
          </a:p>
        </p:txBody>
      </p:sp>
      <p:cxnSp>
        <p:nvCxnSpPr>
          <p:cNvPr id="30" name="Straight Connector 29"/>
          <p:cNvCxnSpPr/>
          <p:nvPr/>
        </p:nvCxnSpPr>
        <p:spPr>
          <a:xfrm rot="5400000">
            <a:off x="572294" y="3314700"/>
            <a:ext cx="1600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6781800" y="4191000"/>
            <a:ext cx="1371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Koperasi</a:t>
            </a:r>
            <a:r>
              <a:rPr lang="en-US" sz="1600" dirty="0" smtClean="0"/>
              <a:t> </a:t>
            </a:r>
            <a:r>
              <a:rPr lang="en-US" sz="1600" dirty="0" err="1" smtClean="0"/>
              <a:t>Produksi</a:t>
            </a:r>
            <a:r>
              <a:rPr lang="en-US" sz="1600" dirty="0" smtClean="0"/>
              <a:t> </a:t>
            </a:r>
            <a:r>
              <a:rPr lang="en-US" sz="1600" dirty="0" err="1" smtClean="0"/>
              <a:t>Kapal</a:t>
            </a:r>
            <a:r>
              <a:rPr lang="en-US" sz="1600" dirty="0" smtClean="0"/>
              <a:t> &amp; </a:t>
            </a:r>
            <a:r>
              <a:rPr lang="en-US" sz="1600" dirty="0" err="1" smtClean="0"/>
              <a:t>Alat</a:t>
            </a:r>
            <a:r>
              <a:rPr lang="en-US" sz="1600" dirty="0" smtClean="0"/>
              <a:t> </a:t>
            </a:r>
            <a:r>
              <a:rPr lang="en-US" sz="1600" dirty="0" err="1" smtClean="0"/>
              <a:t>Tangkap</a:t>
            </a:r>
            <a:endParaRPr lang="en-US" sz="1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76400"/>
            <a:ext cx="7851648" cy="1066800"/>
          </a:xfrm>
        </p:spPr>
        <p:txBody>
          <a:bodyPr>
            <a:normAutofit/>
          </a:bodyPr>
          <a:lstStyle/>
          <a:p>
            <a:pPr algn="ctr"/>
            <a:r>
              <a:rPr lang="en-US" sz="6000" dirty="0" err="1" smtClean="0"/>
              <a:t>Sekian</a:t>
            </a:r>
            <a:r>
              <a:rPr lang="en-US" sz="6000" dirty="0" smtClean="0"/>
              <a:t> </a:t>
            </a:r>
            <a:r>
              <a:rPr lang="en-US" sz="6000" dirty="0" err="1" smtClean="0"/>
              <a:t>dan</a:t>
            </a:r>
            <a:r>
              <a:rPr lang="en-US" sz="6000" dirty="0" smtClean="0"/>
              <a:t> </a:t>
            </a:r>
            <a:r>
              <a:rPr lang="en-US" sz="6000" dirty="0" err="1" smtClean="0"/>
              <a:t>Terima</a:t>
            </a:r>
            <a:r>
              <a:rPr lang="en-US" sz="6000" dirty="0" smtClean="0"/>
              <a:t> </a:t>
            </a:r>
            <a:r>
              <a:rPr lang="en-US" sz="6000" dirty="0" err="1" smtClean="0"/>
              <a:t>kasih</a:t>
            </a:r>
            <a:endParaRPr lang="en-US" sz="6000" dirty="0"/>
          </a:p>
        </p:txBody>
      </p:sp>
      <p:sp>
        <p:nvSpPr>
          <p:cNvPr id="3" name="Subtitle 2"/>
          <p:cNvSpPr>
            <a:spLocks noGrp="1"/>
          </p:cNvSpPr>
          <p:nvPr>
            <p:ph type="subTitle" idx="1"/>
          </p:nvPr>
        </p:nvSpPr>
        <p:spPr>
          <a:xfrm>
            <a:off x="533400" y="3581400"/>
            <a:ext cx="7854696" cy="1752600"/>
          </a:xfrm>
        </p:spPr>
        <p:txBody>
          <a:bodyPr/>
          <a:lstStyle/>
          <a:p>
            <a:r>
              <a:rPr lang="en-US" b="1" dirty="0" smtClean="0">
                <a:solidFill>
                  <a:srgbClr val="FFC000"/>
                </a:solidFill>
              </a:rPr>
              <a:t>Makassar, </a:t>
            </a:r>
            <a:r>
              <a:rPr lang="en-US" sz="2800" b="1" dirty="0" smtClean="0">
                <a:solidFill>
                  <a:srgbClr val="FFC000"/>
                </a:solidFill>
              </a:rPr>
              <a:t>9-11 </a:t>
            </a:r>
            <a:r>
              <a:rPr lang="en-US" sz="2800" b="1" dirty="0" err="1" smtClean="0">
                <a:solidFill>
                  <a:srgbClr val="FFC000"/>
                </a:solidFill>
              </a:rPr>
              <a:t>Agustus</a:t>
            </a:r>
            <a:r>
              <a:rPr lang="en-US" sz="2800" b="1" dirty="0" smtClean="0">
                <a:solidFill>
                  <a:srgbClr val="FFC000"/>
                </a:solidFill>
              </a:rPr>
              <a:t> 2017 </a:t>
            </a:r>
          </a:p>
          <a:p>
            <a:endParaRPr lang="en-US" b="1" dirty="0" smtClean="0">
              <a:solidFill>
                <a:srgbClr val="FFC000"/>
              </a:solidFill>
            </a:endParaRPr>
          </a:p>
          <a:p>
            <a:r>
              <a:rPr lang="en-US" b="1" dirty="0" smtClean="0">
                <a:solidFill>
                  <a:srgbClr val="FFC000"/>
                </a:solidFill>
              </a:rPr>
              <a:t>H.A.M NURDIN HALID</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838200"/>
          </a:xfrm>
        </p:spPr>
        <p:txBody>
          <a:bodyPr>
            <a:normAutofit fontScale="90000"/>
          </a:bodyPr>
          <a:lstStyle/>
          <a:p>
            <a:pPr algn="ctr"/>
            <a:r>
              <a:rPr lang="en-US" dirty="0" smtClean="0"/>
              <a:t>BAGIAN SATU- BANGSA MARITIM</a:t>
            </a:r>
            <a:endParaRPr lang="en-US" dirty="0"/>
          </a:p>
        </p:txBody>
      </p:sp>
      <p:sp>
        <p:nvSpPr>
          <p:cNvPr id="3" name="Content Placeholder 2"/>
          <p:cNvSpPr>
            <a:spLocks noGrp="1"/>
          </p:cNvSpPr>
          <p:nvPr>
            <p:ph idx="1"/>
          </p:nvPr>
        </p:nvSpPr>
        <p:spPr>
          <a:xfrm>
            <a:off x="457200" y="2133600"/>
            <a:ext cx="8229600" cy="4191000"/>
          </a:xfrm>
        </p:spPr>
        <p:txBody>
          <a:bodyPr>
            <a:normAutofit/>
          </a:bodyPr>
          <a:lstStyle/>
          <a:p>
            <a:pPr marL="514350" lvl="0" indent="-514350" algn="just">
              <a:buAutoNum type="alphaUcPeriod"/>
            </a:pPr>
            <a:r>
              <a:rPr lang="en-US" sz="2400" b="1" dirty="0" smtClean="0">
                <a:latin typeface="+mj-lt"/>
              </a:rPr>
              <a:t>LATAR BELAKANG (SWOT)</a:t>
            </a:r>
          </a:p>
          <a:p>
            <a:pPr marL="514350" lvl="0" indent="-514350" algn="just">
              <a:buNone/>
            </a:pPr>
            <a:endParaRPr lang="en-US" sz="1800" b="1" dirty="0" smtClean="0">
              <a:latin typeface="+mj-lt"/>
            </a:endParaRPr>
          </a:p>
          <a:p>
            <a:pPr marL="457200" lvl="0" indent="-457200" algn="just">
              <a:buNone/>
            </a:pPr>
            <a:r>
              <a:rPr lang="en-US" sz="1800" b="1" dirty="0" smtClean="0">
                <a:latin typeface="+mj-lt"/>
              </a:rPr>
              <a:t>	</a:t>
            </a:r>
            <a:r>
              <a:rPr lang="id-ID" sz="2000" b="1" dirty="0" smtClean="0">
                <a:latin typeface="+mj-lt"/>
              </a:rPr>
              <a:t>Mengapa Indonesia disebut Bangsa Bahari, Negara Maritim?</a:t>
            </a:r>
          </a:p>
          <a:p>
            <a:pPr marL="685800" lvl="1" indent="-228600" algn="just"/>
            <a:r>
              <a:rPr lang="id-ID" sz="2000" dirty="0" smtClean="0">
                <a:latin typeface="+mj-lt"/>
              </a:rPr>
              <a:t>Indonesia terbentuk dari 17.504 pulau dan lautan seluas 5,8 juta km2 atau 70% dari total luas NKRI. Bentangan garis pantai sepanjang 81.000 km (terbesar kedua di dunia). </a:t>
            </a:r>
          </a:p>
          <a:p>
            <a:pPr marL="685800" lvl="1" indent="-228600" algn="just"/>
            <a:r>
              <a:rPr lang="id-ID" sz="2000" dirty="0" smtClean="0">
                <a:latin typeface="+mj-lt"/>
              </a:rPr>
              <a:t>Kekayaan laut Indonesia: memiliki sekitar 13 dari 20 spesies lamun dunia, 682 spesies rumput laut, 2.500 spesies moluska, 1.502 spesies krustasea, dan 745 spesies ekinodermata. Dari seluruh hutan mangrove dan terumbu karang yang ada di dunia, sekitar 30% berada di wilayah pesisir Indonesia.</a:t>
            </a:r>
          </a:p>
          <a:p>
            <a:pPr marL="879475" lvl="1" indent="-422275" algn="just">
              <a:buNone/>
            </a:pPr>
            <a:endParaRPr lang="en-US" sz="1800" dirty="0" smtClean="0">
              <a:latin typeface="+mj-lt"/>
            </a:endParaRPr>
          </a:p>
          <a:p>
            <a:pPr marL="879475" lvl="1" indent="-422275" algn="just">
              <a:buNone/>
            </a:pPr>
            <a:endParaRPr lang="en-US" sz="1800" dirty="0" smtClean="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105400"/>
          </a:xfrm>
        </p:spPr>
        <p:txBody>
          <a:bodyPr>
            <a:normAutofit fontScale="92500" lnSpcReduction="10000"/>
          </a:bodyPr>
          <a:lstStyle/>
          <a:p>
            <a:pPr marL="342900" lvl="1" indent="-271463" algn="just">
              <a:buNone/>
            </a:pPr>
            <a:endParaRPr lang="id-ID" sz="2000" b="1" dirty="0" smtClean="0">
              <a:latin typeface="+mj-lt"/>
            </a:endParaRPr>
          </a:p>
          <a:p>
            <a:pPr marL="342900" lvl="1" indent="-342900" algn="just"/>
            <a:r>
              <a:rPr lang="id-ID" sz="2000" dirty="0" smtClean="0">
                <a:latin typeface="+mj-lt"/>
              </a:rPr>
              <a:t>Potensi ekonomi kelautan Indonesia diperkirakan mencapai Rp7.200 triliun per tahun atau atau empat kali lipat dari APBN 2014 (Rp 1.800 triliun dan satu setengah kali PDB </a:t>
            </a:r>
            <a:r>
              <a:rPr lang="en-US" sz="2000" dirty="0" err="1" smtClean="0">
                <a:latin typeface="+mj-lt"/>
              </a:rPr>
              <a:t>kita</a:t>
            </a:r>
            <a:r>
              <a:rPr lang="en-US" sz="2000" dirty="0" smtClean="0">
                <a:latin typeface="+mj-lt"/>
              </a:rPr>
              <a:t> </a:t>
            </a:r>
            <a:r>
              <a:rPr lang="id-ID" sz="2000" dirty="0" smtClean="0">
                <a:latin typeface="+mj-lt"/>
              </a:rPr>
              <a:t>(Rp5.000 triliun). Lapangan kerja yang akan tercipta lebih dari 30 juta orang (Indonesia Maritime institute).</a:t>
            </a:r>
            <a:endParaRPr lang="en-US" sz="2000" dirty="0" smtClean="0">
              <a:latin typeface="+mj-lt"/>
            </a:endParaRPr>
          </a:p>
          <a:p>
            <a:pPr marL="342900" indent="-342900" algn="just"/>
            <a:r>
              <a:rPr lang="id-ID" sz="2000" dirty="0" smtClean="0">
                <a:latin typeface="+mj-lt"/>
              </a:rPr>
              <a:t>Sumber pertambangan dan energi, 70 persen minyak dan gas bumi diproduksi di kawasan pesisir dan laut. Dari 60 cekungan yang potensial mengandung migas, 40 terdapat di lepas pantai, 14 di pesisir, serta hanya enam di daratan. Potensi cekungan-cekungan tersebut diperkirakan menghasilkan sebesar 11,3 miliar barel minyak bumi. Sementara gas bumi tercadang sekitar 101,7 triliun kaki kubik.</a:t>
            </a:r>
            <a:endParaRPr lang="en-US" sz="2000" dirty="0" smtClean="0">
              <a:latin typeface="+mj-lt"/>
            </a:endParaRPr>
          </a:p>
          <a:p>
            <a:pPr marL="342900" indent="-342900" algn="just"/>
            <a:r>
              <a:rPr lang="id-ID" sz="2000" dirty="0" smtClean="0">
                <a:latin typeface="+mj-lt"/>
              </a:rPr>
              <a:t>Indonesia juga memiliki potensi budi daya rumput laut yang besar. Walau hanya mengusahakan 32.000 ha (kurang lebih 30 persen total potensi), ditaksir dapat memproduksi sekitar 160 juta kg rumput laut kering per tahun, dengan nilai sebesar Rp 1,1 triliun per tahun (harga Rp 7.000/kg). </a:t>
            </a:r>
            <a:r>
              <a:rPr lang="en-US" sz="2000" dirty="0" err="1" smtClean="0">
                <a:latin typeface="+mj-lt"/>
              </a:rPr>
              <a:t>Selain</a:t>
            </a:r>
            <a:r>
              <a:rPr lang="en-US" sz="2000" dirty="0" smtClean="0">
                <a:latin typeface="+mj-lt"/>
              </a:rPr>
              <a:t> </a:t>
            </a:r>
            <a:r>
              <a:rPr lang="en-US" sz="2000" dirty="0" err="1" smtClean="0">
                <a:latin typeface="+mj-lt"/>
              </a:rPr>
              <a:t>rumput</a:t>
            </a:r>
            <a:r>
              <a:rPr lang="en-US" sz="2000" dirty="0" smtClean="0">
                <a:latin typeface="+mj-lt"/>
              </a:rPr>
              <a:t> lain, </a:t>
            </a:r>
            <a:r>
              <a:rPr lang="en-US" sz="2000" dirty="0" err="1" smtClean="0">
                <a:latin typeface="+mj-lt"/>
              </a:rPr>
              <a:t>masih</a:t>
            </a:r>
            <a:r>
              <a:rPr lang="en-US" sz="2000" dirty="0" smtClean="0">
                <a:latin typeface="+mj-lt"/>
              </a:rPr>
              <a:t> </a:t>
            </a:r>
            <a:r>
              <a:rPr lang="en-US" sz="2000" dirty="0" err="1" smtClean="0">
                <a:latin typeface="+mj-lt"/>
              </a:rPr>
              <a:t>ada</a:t>
            </a:r>
            <a:r>
              <a:rPr lang="en-US" sz="2000" dirty="0" smtClean="0">
                <a:latin typeface="+mj-lt"/>
              </a:rPr>
              <a:t> </a:t>
            </a:r>
            <a:r>
              <a:rPr lang="id-ID" sz="2000" dirty="0" smtClean="0">
                <a:latin typeface="+mj-lt"/>
              </a:rPr>
              <a:t>komoditas lain yang mempunyai harga tinggi dan dibutuhkan pasar domestik, seperti udang, tuna, kerapu, ikan hias, kerang mutiara, teripang.</a:t>
            </a:r>
            <a:endParaRPr lang="en-US" sz="2000" dirty="0" smtClean="0">
              <a:latin typeface="+mj-lt"/>
            </a:endParaRPr>
          </a:p>
          <a:p>
            <a:pPr marL="342900" lvl="1" indent="-271463" algn="just"/>
            <a:endParaRPr lang="id-ID" sz="2000" dirty="0" smtClean="0">
              <a:latin typeface="+mj-lt"/>
            </a:endParaRPr>
          </a:p>
          <a:p>
            <a:pPr marL="493713" lvl="1" indent="-422275" algn="just"/>
            <a:endParaRPr lang="id-ID" sz="2000" dirty="0" smtClean="0">
              <a:latin typeface="+mj-lt"/>
            </a:endParaRPr>
          </a:p>
          <a:p>
            <a:pPr algn="just"/>
            <a:endParaRPr lang="id-ID" sz="20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267200"/>
          </a:xfrm>
        </p:spPr>
        <p:txBody>
          <a:bodyPr>
            <a:normAutofit/>
          </a:bodyPr>
          <a:lstStyle/>
          <a:p>
            <a:pPr algn="just">
              <a:buNone/>
            </a:pPr>
            <a:r>
              <a:rPr lang="id-ID" sz="1800" b="1" dirty="0" smtClean="0">
                <a:latin typeface="+mj-lt"/>
              </a:rPr>
              <a:t>	</a:t>
            </a:r>
            <a:r>
              <a:rPr lang="id-ID" sz="2800" b="1" dirty="0" smtClean="0">
                <a:latin typeface="+mj-lt"/>
              </a:rPr>
              <a:t>Posisi Strategis: Poros Maritim Dunia</a:t>
            </a:r>
          </a:p>
          <a:p>
            <a:pPr algn="just">
              <a:buNone/>
            </a:pPr>
            <a:endParaRPr lang="id-ID" sz="2000" dirty="0" smtClean="0">
              <a:latin typeface="+mj-lt"/>
            </a:endParaRPr>
          </a:p>
          <a:p>
            <a:pPr lvl="1" algn="just"/>
            <a:r>
              <a:rPr lang="id-ID" sz="2200" dirty="0" smtClean="0">
                <a:latin typeface="+mj-lt"/>
              </a:rPr>
              <a:t>Negara ini memiliki empat titik strategis yang dilalui 40% kapal-kapal perdagangan dunia yaitu Selat Malaka, Selat Sunda, Selat Lombok, dan Selat Makassar yang bisa memberikan peluang besar untuk memfasilitasi Indonesia menjadi pusat industri perdagangan serta pelayaran maritim dunia. </a:t>
            </a:r>
          </a:p>
          <a:p>
            <a:pPr lvl="1" algn="just"/>
            <a:r>
              <a:rPr lang="id-ID" sz="2200" dirty="0" smtClean="0">
                <a:latin typeface="+mj-lt"/>
              </a:rPr>
              <a:t>Letak geografis yang strategis, sedikitnya 70 persen angkutan barang dari Eropa, Timur Tengah dan Asia Selatan ke wilayah Pasifik, dan sebaliknya, melewati perairan Indonesia. </a:t>
            </a:r>
            <a:endParaRPr lang="id-ID" sz="22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24400"/>
          </a:xfrm>
        </p:spPr>
        <p:txBody>
          <a:bodyPr>
            <a:noAutofit/>
          </a:bodyPr>
          <a:lstStyle/>
          <a:p>
            <a:pPr algn="just">
              <a:buNone/>
            </a:pPr>
            <a:r>
              <a:rPr lang="id-ID" sz="2800" b="1" dirty="0" smtClean="0">
                <a:latin typeface="+mj-lt"/>
              </a:rPr>
              <a:t>Budaya Maritim/Bahari</a:t>
            </a:r>
          </a:p>
          <a:p>
            <a:pPr algn="just">
              <a:buNone/>
            </a:pPr>
            <a:endParaRPr lang="id-ID" sz="2000" dirty="0" smtClean="0">
              <a:latin typeface="+mj-lt"/>
            </a:endParaRPr>
          </a:p>
          <a:p>
            <a:pPr lvl="0" algn="just"/>
            <a:r>
              <a:rPr lang="id-ID" sz="1800" dirty="0" smtClean="0">
                <a:latin typeface="+mj-lt"/>
              </a:rPr>
              <a:t>Budaya bahari kita diwariskan sejak zaman nenek moyang. Sejarah mencatat bangsa Indonesia telah berlayar jauh dengan kapal bercadik. Menggunakan alat navigasi sederhana, mereka mampu berlayar ke utara, ke barat, memotong lautan Hindia hingga Madagaskar, berlanjut ke timur hingga Pulau Paskah.</a:t>
            </a:r>
          </a:p>
          <a:p>
            <a:pPr lvl="0" algn="just"/>
            <a:r>
              <a:rPr lang="id-ID" sz="1800" dirty="0" smtClean="0">
                <a:latin typeface="+mj-lt"/>
              </a:rPr>
              <a:t>Pada zaman kerajaan, banyak kerajaan berbasis maritim di wilayah Nusantara. Mereka memiliki armada laut yang sangat kuat dan disegani di kawasan Asia, dan dunia, seperti Sriwijaya dan Majapahit, Demak, dan di bagian timurnya dikenal Gowa-Tallo. </a:t>
            </a:r>
          </a:p>
          <a:p>
            <a:pPr lvl="0" algn="just"/>
            <a:r>
              <a:rPr lang="en-US" sz="1800" dirty="0" smtClean="0">
                <a:latin typeface="+mj-lt"/>
              </a:rPr>
              <a:t>F</a:t>
            </a:r>
            <a:r>
              <a:rPr lang="id-ID" sz="1800" dirty="0" smtClean="0">
                <a:latin typeface="+mj-lt"/>
              </a:rPr>
              <a:t>akta sejarah: adanya temuan-temuan situs prasejarah di beberapa belahan pulau.  Penemuan situs prasejarah di gua-gua Pulau Muna, Seram, dan Arguni, yang dipenuhi lukisan perahu-perahu layar, menggambarkan nenek moyang bangsa ini merupakan bangsa pelaut.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a:bodyPr>
          <a:lstStyle/>
          <a:p>
            <a:r>
              <a:rPr lang="en-US" sz="3200" b="1" dirty="0" err="1" smtClean="0">
                <a:solidFill>
                  <a:schemeClr val="tx1"/>
                </a:solidFill>
              </a:rPr>
              <a:t>Sektor</a:t>
            </a:r>
            <a:r>
              <a:rPr lang="en-US" sz="3200" b="1" dirty="0" smtClean="0">
                <a:solidFill>
                  <a:schemeClr val="tx1"/>
                </a:solidFill>
              </a:rPr>
              <a:t> Ekonomi </a:t>
            </a:r>
            <a:r>
              <a:rPr lang="en-US" sz="3200" b="1" dirty="0" err="1" smtClean="0">
                <a:solidFill>
                  <a:schemeClr val="tx1"/>
                </a:solidFill>
              </a:rPr>
              <a:t>Kelautan</a:t>
            </a:r>
            <a:endParaRPr lang="en-US" sz="3200" b="1" dirty="0">
              <a:solidFill>
                <a:schemeClr val="tx1"/>
              </a:solidFill>
            </a:endParaRPr>
          </a:p>
        </p:txBody>
      </p:sp>
      <p:sp>
        <p:nvSpPr>
          <p:cNvPr id="3" name="Content Placeholder 2"/>
          <p:cNvSpPr>
            <a:spLocks noGrp="1"/>
          </p:cNvSpPr>
          <p:nvPr>
            <p:ph sz="half" idx="1"/>
          </p:nvPr>
        </p:nvSpPr>
        <p:spPr>
          <a:xfrm>
            <a:off x="457200" y="2133599"/>
            <a:ext cx="4038600" cy="4221325"/>
          </a:xfrm>
          <a:ln>
            <a:solidFill>
              <a:schemeClr val="accent1"/>
            </a:solidFill>
          </a:ln>
        </p:spPr>
        <p:txBody>
          <a:bodyPr>
            <a:normAutofit/>
          </a:bodyPr>
          <a:lstStyle/>
          <a:p>
            <a:pPr marL="457200" indent="-457200">
              <a:buNone/>
            </a:pPr>
            <a:r>
              <a:rPr lang="id-ID" sz="2400" dirty="0" smtClean="0">
                <a:solidFill>
                  <a:srgbClr val="00B050"/>
                </a:solidFill>
                <a:latin typeface="+mj-lt"/>
              </a:rPr>
              <a:t>1) </a:t>
            </a:r>
            <a:r>
              <a:rPr lang="en-US" sz="2400" dirty="0" smtClean="0">
                <a:solidFill>
                  <a:srgbClr val="00B050"/>
                </a:solidFill>
                <a:latin typeface="+mj-lt"/>
              </a:rPr>
              <a:t>	P</a:t>
            </a:r>
            <a:r>
              <a:rPr lang="id-ID" sz="2400" dirty="0" smtClean="0">
                <a:solidFill>
                  <a:srgbClr val="00B050"/>
                </a:solidFill>
                <a:latin typeface="+mj-lt"/>
              </a:rPr>
              <a:t>erikanan tangkap,</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2) </a:t>
            </a:r>
            <a:r>
              <a:rPr lang="en-US" sz="2400" dirty="0" smtClean="0">
                <a:solidFill>
                  <a:srgbClr val="00B050"/>
                </a:solidFill>
                <a:latin typeface="+mj-lt"/>
              </a:rPr>
              <a:t>	P</a:t>
            </a:r>
            <a:r>
              <a:rPr lang="id-ID" sz="2400" dirty="0" smtClean="0">
                <a:solidFill>
                  <a:srgbClr val="00B050"/>
                </a:solidFill>
                <a:latin typeface="+mj-lt"/>
              </a:rPr>
              <a:t>erikanan budi daya,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3) </a:t>
            </a:r>
            <a:r>
              <a:rPr lang="en-US" sz="2400" dirty="0" smtClean="0">
                <a:solidFill>
                  <a:srgbClr val="00B050"/>
                </a:solidFill>
                <a:latin typeface="+mj-lt"/>
              </a:rPr>
              <a:t>	I</a:t>
            </a:r>
            <a:r>
              <a:rPr lang="id-ID" sz="2400" dirty="0" smtClean="0">
                <a:solidFill>
                  <a:srgbClr val="00B050"/>
                </a:solidFill>
                <a:latin typeface="+mj-lt"/>
              </a:rPr>
              <a:t>ndustri pengolahan hasil perikanan,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4) </a:t>
            </a:r>
            <a:r>
              <a:rPr lang="en-US" sz="2400" dirty="0" smtClean="0">
                <a:solidFill>
                  <a:srgbClr val="00B050"/>
                </a:solidFill>
                <a:latin typeface="+mj-lt"/>
              </a:rPr>
              <a:t>	I</a:t>
            </a:r>
            <a:r>
              <a:rPr lang="id-ID" sz="2400" dirty="0" smtClean="0">
                <a:solidFill>
                  <a:srgbClr val="00B050"/>
                </a:solidFill>
                <a:latin typeface="+mj-lt"/>
              </a:rPr>
              <a:t>ndustri bioteknologi kelautan,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5) </a:t>
            </a:r>
            <a:r>
              <a:rPr lang="en-US" sz="2400" dirty="0" smtClean="0">
                <a:solidFill>
                  <a:srgbClr val="00B050"/>
                </a:solidFill>
                <a:latin typeface="+mj-lt"/>
              </a:rPr>
              <a:t>	</a:t>
            </a:r>
            <a:r>
              <a:rPr lang="en-US" sz="2400" dirty="0" err="1" smtClean="0">
                <a:solidFill>
                  <a:srgbClr val="00B050"/>
                </a:solidFill>
                <a:latin typeface="+mj-lt"/>
              </a:rPr>
              <a:t>Pengelolaan</a:t>
            </a:r>
            <a:r>
              <a:rPr lang="en-US" sz="2400" dirty="0" smtClean="0">
                <a:solidFill>
                  <a:srgbClr val="00B050"/>
                </a:solidFill>
                <a:latin typeface="+mj-lt"/>
              </a:rPr>
              <a:t> </a:t>
            </a:r>
            <a:r>
              <a:rPr lang="id-ID" sz="2400" dirty="0" smtClean="0">
                <a:solidFill>
                  <a:srgbClr val="00B050"/>
                </a:solidFill>
                <a:latin typeface="+mj-lt"/>
              </a:rPr>
              <a:t>energi dan sumber daya mineral),</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(6) </a:t>
            </a:r>
            <a:r>
              <a:rPr lang="en-US" sz="2400" dirty="0" smtClean="0">
                <a:solidFill>
                  <a:srgbClr val="00B050"/>
                </a:solidFill>
                <a:latin typeface="+mj-lt"/>
              </a:rPr>
              <a:t>	P</a:t>
            </a:r>
            <a:r>
              <a:rPr lang="id-ID" sz="2400" dirty="0" smtClean="0">
                <a:solidFill>
                  <a:srgbClr val="00B050"/>
                </a:solidFill>
                <a:latin typeface="+mj-lt"/>
              </a:rPr>
              <a:t>ariwisata bahari,</a:t>
            </a:r>
            <a:endParaRPr lang="en-US" sz="2400" dirty="0">
              <a:solidFill>
                <a:srgbClr val="00B050"/>
              </a:solidFill>
              <a:latin typeface="+mj-lt"/>
            </a:endParaRPr>
          </a:p>
        </p:txBody>
      </p:sp>
      <p:sp>
        <p:nvSpPr>
          <p:cNvPr id="4" name="Content Placeholder 3"/>
          <p:cNvSpPr>
            <a:spLocks noGrp="1"/>
          </p:cNvSpPr>
          <p:nvPr>
            <p:ph sz="half" idx="2"/>
          </p:nvPr>
        </p:nvSpPr>
        <p:spPr>
          <a:xfrm>
            <a:off x="4648200" y="2133599"/>
            <a:ext cx="4038600" cy="4221325"/>
          </a:xfrm>
          <a:ln>
            <a:solidFill>
              <a:schemeClr val="accent1"/>
            </a:solidFill>
          </a:ln>
        </p:spPr>
        <p:txBody>
          <a:bodyPr>
            <a:normAutofit/>
          </a:bodyPr>
          <a:lstStyle/>
          <a:p>
            <a:pPr marL="457200" indent="-457200">
              <a:buNone/>
            </a:pPr>
            <a:r>
              <a:rPr lang="id-ID" sz="2400" dirty="0" smtClean="0">
                <a:solidFill>
                  <a:srgbClr val="00B050"/>
                </a:solidFill>
                <a:latin typeface="+mj-lt"/>
              </a:rPr>
              <a:t>7) </a:t>
            </a:r>
            <a:r>
              <a:rPr lang="en-US" sz="2400" dirty="0" smtClean="0">
                <a:solidFill>
                  <a:srgbClr val="00B050"/>
                </a:solidFill>
                <a:latin typeface="+mj-lt"/>
              </a:rPr>
              <a:t>	</a:t>
            </a:r>
            <a:r>
              <a:rPr lang="en-US" sz="2400" dirty="0" err="1" smtClean="0">
                <a:solidFill>
                  <a:srgbClr val="00B050"/>
                </a:solidFill>
                <a:latin typeface="+mj-lt"/>
              </a:rPr>
              <a:t>Pemanfaatan</a:t>
            </a:r>
            <a:r>
              <a:rPr lang="en-US" sz="2400" dirty="0" smtClean="0">
                <a:solidFill>
                  <a:srgbClr val="00B050"/>
                </a:solidFill>
                <a:latin typeface="+mj-lt"/>
              </a:rPr>
              <a:t> h</a:t>
            </a:r>
            <a:r>
              <a:rPr lang="id-ID" sz="2400" dirty="0" smtClean="0">
                <a:solidFill>
                  <a:srgbClr val="00B050"/>
                </a:solidFill>
                <a:latin typeface="+mj-lt"/>
              </a:rPr>
              <a:t>utan pantai (mangroves),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8) </a:t>
            </a:r>
            <a:r>
              <a:rPr lang="en-US" sz="2400" dirty="0" smtClean="0">
                <a:solidFill>
                  <a:srgbClr val="00B050"/>
                </a:solidFill>
                <a:latin typeface="+mj-lt"/>
              </a:rPr>
              <a:t>	P</a:t>
            </a:r>
            <a:r>
              <a:rPr lang="id-ID" sz="2400" dirty="0" smtClean="0">
                <a:solidFill>
                  <a:srgbClr val="00B050"/>
                </a:solidFill>
                <a:latin typeface="+mj-lt"/>
              </a:rPr>
              <a:t>erhubungan laut,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9) </a:t>
            </a:r>
            <a:r>
              <a:rPr lang="en-US" sz="2400" dirty="0" smtClean="0">
                <a:solidFill>
                  <a:srgbClr val="00B050"/>
                </a:solidFill>
                <a:latin typeface="+mj-lt"/>
              </a:rPr>
              <a:t>	I</a:t>
            </a:r>
            <a:r>
              <a:rPr lang="id-ID" sz="2400" dirty="0" smtClean="0">
                <a:solidFill>
                  <a:srgbClr val="00B050"/>
                </a:solidFill>
                <a:latin typeface="+mj-lt"/>
              </a:rPr>
              <a:t>ndustri dan jasa maritim,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10) </a:t>
            </a:r>
            <a:r>
              <a:rPr lang="en-US" sz="2400" dirty="0" smtClean="0">
                <a:solidFill>
                  <a:srgbClr val="00B050"/>
                </a:solidFill>
                <a:latin typeface="+mj-lt"/>
              </a:rPr>
              <a:t>Su</a:t>
            </a:r>
            <a:r>
              <a:rPr lang="id-ID" sz="2400" dirty="0" smtClean="0">
                <a:solidFill>
                  <a:srgbClr val="00B050"/>
                </a:solidFill>
                <a:latin typeface="+mj-lt"/>
              </a:rPr>
              <a:t>mber daya wilayah pulau-pulau kecil, dan </a:t>
            </a:r>
            <a:endParaRPr lang="en-US" sz="2400" dirty="0" smtClean="0">
              <a:solidFill>
                <a:srgbClr val="00B050"/>
              </a:solidFill>
              <a:latin typeface="+mj-lt"/>
            </a:endParaRPr>
          </a:p>
          <a:p>
            <a:pPr marL="457200" indent="-457200">
              <a:buNone/>
            </a:pPr>
            <a:r>
              <a:rPr lang="id-ID" sz="2400" dirty="0" smtClean="0">
                <a:solidFill>
                  <a:srgbClr val="00B050"/>
                </a:solidFill>
                <a:latin typeface="+mj-lt"/>
              </a:rPr>
              <a:t>11) </a:t>
            </a:r>
            <a:r>
              <a:rPr lang="en-US" sz="2400" dirty="0" smtClean="0">
                <a:solidFill>
                  <a:srgbClr val="00B050"/>
                </a:solidFill>
                <a:latin typeface="+mj-lt"/>
              </a:rPr>
              <a:t>S</a:t>
            </a:r>
            <a:r>
              <a:rPr lang="id-ID" sz="2400" dirty="0" smtClean="0">
                <a:solidFill>
                  <a:srgbClr val="00B050"/>
                </a:solidFill>
                <a:latin typeface="+mj-lt"/>
              </a:rPr>
              <a:t>umber daya nonkonvensional.</a:t>
            </a:r>
            <a:endParaRPr lang="en-US" sz="2400" dirty="0">
              <a:solidFill>
                <a:srgbClr val="00B050"/>
              </a:solidFill>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183</TotalTime>
  <Words>2076</Words>
  <Application>Microsoft Office PowerPoint</Application>
  <PresentationFormat>On-screen Show (4:3)</PresentationFormat>
  <Paragraphs>425</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Flow</vt:lpstr>
      <vt:lpstr>MEMBANGUN INDONESIA DARI PINGGIRAN,  DESIGN PROGRAM KOPERASI BERBASIS KEPULAUAN DAN PESISIR (Makalah disampaikan dalam seminar yang diselenggarakan oleh Dewan Pengurus Pusat Himpunan Mahasiswa Pascasarjana Indonesia (DPP HMPI), Makassar, 9-11 Agustus 2017) </vt:lpstr>
      <vt:lpstr>Slide 2</vt:lpstr>
      <vt:lpstr>Pengantar</vt:lpstr>
      <vt:lpstr>Sistematika</vt:lpstr>
      <vt:lpstr>BAGIAN SATU- BANGSA MARITIM</vt:lpstr>
      <vt:lpstr>Slide 6</vt:lpstr>
      <vt:lpstr>Slide 7</vt:lpstr>
      <vt:lpstr>Slide 8</vt:lpstr>
      <vt:lpstr>Sektor Ekonomi Kelautan</vt:lpstr>
      <vt:lpstr>Slide 10</vt:lpstr>
      <vt:lpstr>Slide 11</vt:lpstr>
      <vt:lpstr>Slide 12</vt:lpstr>
      <vt:lpstr>Slide 13</vt:lpstr>
      <vt:lpstr>Slide 14</vt:lpstr>
      <vt:lpstr>Slide 15</vt:lpstr>
      <vt:lpstr>Slide 16</vt:lpstr>
      <vt:lpstr>Slide 17</vt:lpstr>
      <vt:lpstr>Slide 18</vt:lpstr>
      <vt:lpstr>Slide 19</vt:lpstr>
      <vt:lpstr>BAGIAN DUA MEMBANGUN INDONESIA DARI PINGGIRAN MELALUI KOPERASI</vt:lpstr>
      <vt:lpstr>Slide 21</vt:lpstr>
      <vt:lpstr>Slide 22</vt:lpstr>
      <vt:lpstr>Slide 23</vt:lpstr>
      <vt:lpstr>Slide 24</vt:lpstr>
      <vt:lpstr>Slide 25</vt:lpstr>
      <vt:lpstr>Slide 26</vt:lpstr>
      <vt:lpstr>Slide 27</vt:lpstr>
      <vt:lpstr>Slide 28</vt:lpstr>
      <vt:lpstr>Slide 29</vt:lpstr>
      <vt:lpstr>Slide 30</vt:lpstr>
      <vt:lpstr>BAGIAN TIGA DESIGN KOPERASI BERBASIS KEPULAUAN DAN PESISIR</vt:lpstr>
      <vt:lpstr>Slide 32</vt:lpstr>
      <vt:lpstr>Slide 33</vt:lpstr>
      <vt:lpstr>Slide 34</vt:lpstr>
      <vt:lpstr>Slide 35</vt:lpstr>
      <vt:lpstr>Slide 36</vt:lpstr>
      <vt:lpstr>Integrasi Bisnis Koperasi Maritim</vt:lpstr>
      <vt:lpstr>Slide 38</vt:lpstr>
      <vt:lpstr>Pengembangan Koperasi di Sektor ekonomi strategis</vt:lpstr>
      <vt:lpstr>Slide 40</vt:lpstr>
      <vt:lpstr>Kerja sama simbiosis mutualisme koperasi maritim  dengan BUMN/BUMS di pulau-pulau kecil</vt:lpstr>
      <vt:lpstr>Slide 42</vt:lpstr>
      <vt:lpstr>Slide 43</vt:lpstr>
      <vt:lpstr>Slide 44</vt:lpstr>
      <vt:lpstr>Slide 45</vt:lpstr>
      <vt:lpstr>Slide 46</vt:lpstr>
      <vt:lpstr>Slide 47</vt:lpstr>
      <vt:lpstr>Sekian dan 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Vincente</dc:creator>
  <cp:lastModifiedBy>Vincente</cp:lastModifiedBy>
  <cp:revision>30</cp:revision>
  <dcterms:created xsi:type="dcterms:W3CDTF">2017-08-03T12:44:02Z</dcterms:created>
  <dcterms:modified xsi:type="dcterms:W3CDTF">2017-08-25T11:16:22Z</dcterms:modified>
</cp:coreProperties>
</file>