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3AC07-12E7-4514-BEAF-9EAA4C1C7ACF}" type="datetimeFigureOut">
              <a:rPr lang="en-US" smtClean="0"/>
              <a:t>8/25/2017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65C2A-3325-4AB3-BFCA-E1604DDA74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a:t>
            </a:fld>
            <a:endParaRPr lang="id-ID"/>
          </a:p>
        </p:txBody>
      </p:sp>
    </p:spTree>
    <p:extLst>
      <p:ext uri="{BB962C8B-B14F-4D97-AF65-F5344CB8AC3E}">
        <p14:creationId xmlns="" xmlns:p14="http://schemas.microsoft.com/office/powerpoint/2010/main" val="34994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10</a:t>
            </a:fld>
            <a:endParaRPr lang="id-ID"/>
          </a:p>
        </p:txBody>
      </p:sp>
    </p:spTree>
    <p:extLst>
      <p:ext uri="{BB962C8B-B14F-4D97-AF65-F5344CB8AC3E}">
        <p14:creationId xmlns="" xmlns:p14="http://schemas.microsoft.com/office/powerpoint/2010/main" val="64171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11</a:t>
            </a:fld>
            <a:endParaRPr lang="id-ID"/>
          </a:p>
        </p:txBody>
      </p:sp>
    </p:spTree>
    <p:extLst>
      <p:ext uri="{BB962C8B-B14F-4D97-AF65-F5344CB8AC3E}">
        <p14:creationId xmlns="" xmlns:p14="http://schemas.microsoft.com/office/powerpoint/2010/main" val="185612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12</a:t>
            </a:fld>
            <a:endParaRPr lang="id-ID"/>
          </a:p>
        </p:txBody>
      </p:sp>
    </p:spTree>
    <p:extLst>
      <p:ext uri="{BB962C8B-B14F-4D97-AF65-F5344CB8AC3E}">
        <p14:creationId xmlns="" xmlns:p14="http://schemas.microsoft.com/office/powerpoint/2010/main" val="206766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13</a:t>
            </a:fld>
            <a:endParaRPr lang="id-ID"/>
          </a:p>
        </p:txBody>
      </p:sp>
    </p:spTree>
    <p:extLst>
      <p:ext uri="{BB962C8B-B14F-4D97-AF65-F5344CB8AC3E}">
        <p14:creationId xmlns="" xmlns:p14="http://schemas.microsoft.com/office/powerpoint/2010/main" val="393883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14</a:t>
            </a:fld>
            <a:endParaRPr lang="id-ID"/>
          </a:p>
        </p:txBody>
      </p:sp>
    </p:spTree>
    <p:extLst>
      <p:ext uri="{BB962C8B-B14F-4D97-AF65-F5344CB8AC3E}">
        <p14:creationId xmlns="" xmlns:p14="http://schemas.microsoft.com/office/powerpoint/2010/main" val="357296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15</a:t>
            </a:fld>
            <a:endParaRPr lang="id-ID"/>
          </a:p>
        </p:txBody>
      </p:sp>
    </p:spTree>
    <p:extLst>
      <p:ext uri="{BB962C8B-B14F-4D97-AF65-F5344CB8AC3E}">
        <p14:creationId xmlns="" xmlns:p14="http://schemas.microsoft.com/office/powerpoint/2010/main" val="316150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16</a:t>
            </a:fld>
            <a:endParaRPr lang="id-ID"/>
          </a:p>
        </p:txBody>
      </p:sp>
    </p:spTree>
    <p:extLst>
      <p:ext uri="{BB962C8B-B14F-4D97-AF65-F5344CB8AC3E}">
        <p14:creationId xmlns="" xmlns:p14="http://schemas.microsoft.com/office/powerpoint/2010/main" val="372076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17</a:t>
            </a:fld>
            <a:endParaRPr lang="id-ID"/>
          </a:p>
        </p:txBody>
      </p:sp>
    </p:spTree>
    <p:extLst>
      <p:ext uri="{BB962C8B-B14F-4D97-AF65-F5344CB8AC3E}">
        <p14:creationId xmlns="" xmlns:p14="http://schemas.microsoft.com/office/powerpoint/2010/main" val="3677625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18</a:t>
            </a:fld>
            <a:endParaRPr lang="id-ID"/>
          </a:p>
        </p:txBody>
      </p:sp>
    </p:spTree>
    <p:extLst>
      <p:ext uri="{BB962C8B-B14F-4D97-AF65-F5344CB8AC3E}">
        <p14:creationId xmlns="" xmlns:p14="http://schemas.microsoft.com/office/powerpoint/2010/main" val="141557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19</a:t>
            </a:fld>
            <a:endParaRPr lang="id-ID"/>
          </a:p>
        </p:txBody>
      </p:sp>
    </p:spTree>
    <p:extLst>
      <p:ext uri="{BB962C8B-B14F-4D97-AF65-F5344CB8AC3E}">
        <p14:creationId xmlns="" xmlns:p14="http://schemas.microsoft.com/office/powerpoint/2010/main" val="341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a:t>
            </a:fld>
            <a:endParaRPr lang="id-ID"/>
          </a:p>
        </p:txBody>
      </p:sp>
    </p:spTree>
    <p:extLst>
      <p:ext uri="{BB962C8B-B14F-4D97-AF65-F5344CB8AC3E}">
        <p14:creationId xmlns="" xmlns:p14="http://schemas.microsoft.com/office/powerpoint/2010/main" val="196947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20</a:t>
            </a:fld>
            <a:endParaRPr lang="id-ID"/>
          </a:p>
        </p:txBody>
      </p:sp>
    </p:spTree>
    <p:extLst>
      <p:ext uri="{BB962C8B-B14F-4D97-AF65-F5344CB8AC3E}">
        <p14:creationId xmlns="" xmlns:p14="http://schemas.microsoft.com/office/powerpoint/2010/main" val="204758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21</a:t>
            </a:fld>
            <a:endParaRPr lang="id-ID"/>
          </a:p>
        </p:txBody>
      </p:sp>
    </p:spTree>
    <p:extLst>
      <p:ext uri="{BB962C8B-B14F-4D97-AF65-F5344CB8AC3E}">
        <p14:creationId xmlns="" xmlns:p14="http://schemas.microsoft.com/office/powerpoint/2010/main" val="1346365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22</a:t>
            </a:fld>
            <a:endParaRPr lang="id-ID"/>
          </a:p>
        </p:txBody>
      </p:sp>
    </p:spTree>
    <p:extLst>
      <p:ext uri="{BB962C8B-B14F-4D97-AF65-F5344CB8AC3E}">
        <p14:creationId xmlns="" xmlns:p14="http://schemas.microsoft.com/office/powerpoint/2010/main" val="2837051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23</a:t>
            </a:fld>
            <a:endParaRPr lang="id-ID"/>
          </a:p>
        </p:txBody>
      </p:sp>
    </p:spTree>
    <p:extLst>
      <p:ext uri="{BB962C8B-B14F-4D97-AF65-F5344CB8AC3E}">
        <p14:creationId xmlns="" xmlns:p14="http://schemas.microsoft.com/office/powerpoint/2010/main" val="235943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2" name="Slide Number Placeholder 1"/>
          <p:cNvSpPr>
            <a:spLocks noGrp="1"/>
          </p:cNvSpPr>
          <p:nvPr>
            <p:ph type="sldNum" sz="quarter" idx="10"/>
          </p:nvPr>
        </p:nvSpPr>
        <p:spPr/>
        <p:txBody>
          <a:bodyPr/>
          <a:lstStyle/>
          <a:p>
            <a:fld id="{AC36533F-B821-449D-AB9C-2C4A420CC723}"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25</a:t>
            </a:fld>
            <a:endParaRPr lang="id-ID"/>
          </a:p>
        </p:txBody>
      </p:sp>
    </p:spTree>
    <p:extLst>
      <p:ext uri="{BB962C8B-B14F-4D97-AF65-F5344CB8AC3E}">
        <p14:creationId xmlns="" xmlns:p14="http://schemas.microsoft.com/office/powerpoint/2010/main" val="409461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26</a:t>
            </a:fld>
            <a:endParaRPr lang="id-ID"/>
          </a:p>
        </p:txBody>
      </p:sp>
    </p:spTree>
    <p:extLst>
      <p:ext uri="{BB962C8B-B14F-4D97-AF65-F5344CB8AC3E}">
        <p14:creationId xmlns="" xmlns:p14="http://schemas.microsoft.com/office/powerpoint/2010/main" val="212057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27</a:t>
            </a:fld>
            <a:endParaRPr lang="id-ID"/>
          </a:p>
        </p:txBody>
      </p:sp>
    </p:spTree>
    <p:extLst>
      <p:ext uri="{BB962C8B-B14F-4D97-AF65-F5344CB8AC3E}">
        <p14:creationId xmlns="" xmlns:p14="http://schemas.microsoft.com/office/powerpoint/2010/main" val="2394545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28</a:t>
            </a:fld>
            <a:endParaRPr lang="id-ID"/>
          </a:p>
        </p:txBody>
      </p:sp>
    </p:spTree>
    <p:extLst>
      <p:ext uri="{BB962C8B-B14F-4D97-AF65-F5344CB8AC3E}">
        <p14:creationId xmlns="" xmlns:p14="http://schemas.microsoft.com/office/powerpoint/2010/main" val="2906849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29</a:t>
            </a:fld>
            <a:endParaRPr lang="id-ID"/>
          </a:p>
        </p:txBody>
      </p:sp>
    </p:spTree>
    <p:extLst>
      <p:ext uri="{BB962C8B-B14F-4D97-AF65-F5344CB8AC3E}">
        <p14:creationId xmlns="" xmlns:p14="http://schemas.microsoft.com/office/powerpoint/2010/main" val="70988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30</a:t>
            </a:fld>
            <a:endParaRPr lang="id-ID"/>
          </a:p>
        </p:txBody>
      </p:sp>
    </p:spTree>
    <p:extLst>
      <p:ext uri="{BB962C8B-B14F-4D97-AF65-F5344CB8AC3E}">
        <p14:creationId xmlns="" xmlns:p14="http://schemas.microsoft.com/office/powerpoint/2010/main" val="1681388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31</a:t>
            </a:fld>
            <a:endParaRPr lang="id-ID"/>
          </a:p>
        </p:txBody>
      </p:sp>
    </p:spTree>
    <p:extLst>
      <p:ext uri="{BB962C8B-B14F-4D97-AF65-F5344CB8AC3E}">
        <p14:creationId xmlns="" xmlns:p14="http://schemas.microsoft.com/office/powerpoint/2010/main" val="45824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4</a:t>
            </a:fld>
            <a:endParaRPr lang="id-ID"/>
          </a:p>
        </p:txBody>
      </p:sp>
    </p:spTree>
    <p:extLst>
      <p:ext uri="{BB962C8B-B14F-4D97-AF65-F5344CB8AC3E}">
        <p14:creationId xmlns="" xmlns:p14="http://schemas.microsoft.com/office/powerpoint/2010/main" val="183625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5</a:t>
            </a:fld>
            <a:endParaRPr lang="id-ID"/>
          </a:p>
        </p:txBody>
      </p:sp>
    </p:spTree>
    <p:extLst>
      <p:ext uri="{BB962C8B-B14F-4D97-AF65-F5344CB8AC3E}">
        <p14:creationId xmlns="" xmlns:p14="http://schemas.microsoft.com/office/powerpoint/2010/main" val="24396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6</a:t>
            </a:fld>
            <a:endParaRPr lang="id-ID"/>
          </a:p>
        </p:txBody>
      </p:sp>
    </p:spTree>
    <p:extLst>
      <p:ext uri="{BB962C8B-B14F-4D97-AF65-F5344CB8AC3E}">
        <p14:creationId xmlns="" xmlns:p14="http://schemas.microsoft.com/office/powerpoint/2010/main" val="257443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7</a:t>
            </a:fld>
            <a:endParaRPr lang="id-ID"/>
          </a:p>
        </p:txBody>
      </p:sp>
    </p:spTree>
    <p:extLst>
      <p:ext uri="{BB962C8B-B14F-4D97-AF65-F5344CB8AC3E}">
        <p14:creationId xmlns="" xmlns:p14="http://schemas.microsoft.com/office/powerpoint/2010/main" val="80539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8</a:t>
            </a:fld>
            <a:endParaRPr lang="id-ID"/>
          </a:p>
        </p:txBody>
      </p:sp>
    </p:spTree>
    <p:extLst>
      <p:ext uri="{BB962C8B-B14F-4D97-AF65-F5344CB8AC3E}">
        <p14:creationId xmlns="" xmlns:p14="http://schemas.microsoft.com/office/powerpoint/2010/main" val="290266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5" name="Slide Number Placeholder 4"/>
          <p:cNvSpPr>
            <a:spLocks noGrp="1"/>
          </p:cNvSpPr>
          <p:nvPr>
            <p:ph type="sldNum" sz="quarter" idx="10"/>
          </p:nvPr>
        </p:nvSpPr>
        <p:spPr/>
        <p:txBody>
          <a:bodyPr/>
          <a:lstStyle/>
          <a:p>
            <a:fld id="{AC36533F-B821-449D-AB9C-2C4A420CC723}" type="slidenum">
              <a:rPr lang="id-ID" smtClean="0"/>
              <a:pPr/>
              <a:t>9</a:t>
            </a:fld>
            <a:endParaRPr lang="id-ID"/>
          </a:p>
        </p:txBody>
      </p:sp>
    </p:spTree>
    <p:extLst>
      <p:ext uri="{BB962C8B-B14F-4D97-AF65-F5344CB8AC3E}">
        <p14:creationId xmlns="" xmlns:p14="http://schemas.microsoft.com/office/powerpoint/2010/main" val="187705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19329B-8BA7-4B7C-820D-C5B34F5F5162}" type="datetimeFigureOut">
              <a:rPr lang="en-US" smtClean="0"/>
              <a:t>8/25/2017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5F4912A-2BFC-441F-B65A-48978CB230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9329B-8BA7-4B7C-820D-C5B34F5F5162}"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9329B-8BA7-4B7C-820D-C5B34F5F5162}"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3"/>
          <p:cNvSpPr>
            <a:spLocks noGrp="1" noChangeArrowheads="1"/>
          </p:cNvSpPr>
          <p:nvPr>
            <p:ph type="dt" sz="half" idx="10"/>
          </p:nvPr>
        </p:nvSpPr>
        <p:spPr/>
        <p:txBody>
          <a:bodyPr/>
          <a:lstStyle>
            <a:lvl1pPr>
              <a:defRPr/>
            </a:lvl1pPr>
          </a:lstStyle>
          <a:p>
            <a:pPr>
              <a:defRPr/>
            </a:pPr>
            <a:fld id="{1BB7EA41-245E-4D3F-9211-AA25CB83D15D}" type="datetime1">
              <a:rPr lang="id-ID" smtClean="0">
                <a:solidFill>
                  <a:prstClr val="black">
                    <a:tint val="75000"/>
                  </a:prstClr>
                </a:solidFill>
              </a:rPr>
              <a:pPr>
                <a:defRPr/>
              </a:pPr>
              <a:t>25/08/2017</a:t>
            </a:fld>
            <a:endParaRPr lang="en-US">
              <a:solidFill>
                <a:prstClr val="black">
                  <a:tint val="75000"/>
                </a:prstClr>
              </a:solidFill>
            </a:endParaRPr>
          </a:p>
        </p:txBody>
      </p:sp>
      <p:sp>
        <p:nvSpPr>
          <p:cNvPr id="7" name="Rectangle 44"/>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45"/>
          <p:cNvSpPr>
            <a:spLocks noGrp="1" noChangeArrowheads="1"/>
          </p:cNvSpPr>
          <p:nvPr>
            <p:ph type="sldNum" sz="quarter" idx="12"/>
          </p:nvPr>
        </p:nvSpPr>
        <p:spPr/>
        <p:txBody>
          <a:bodyPr/>
          <a:lstStyle>
            <a:lvl1pPr>
              <a:defRPr/>
            </a:lvl1pPr>
          </a:lstStyle>
          <a:p>
            <a:pPr>
              <a:defRPr/>
            </a:pPr>
            <a:fld id="{823C1849-EA48-4D6C-8B92-468304D9CF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081647165"/>
      </p:ext>
    </p:extLst>
  </p:cSld>
  <p:clrMapOvr>
    <a:masterClrMapping/>
  </p:clrMapOvr>
  <p:transition spd="med">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9329B-8BA7-4B7C-820D-C5B34F5F5162}"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9329B-8BA7-4B7C-820D-C5B34F5F5162}" type="datetimeFigureOut">
              <a:rPr lang="en-US" smtClean="0"/>
              <a:t>8/25/2017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4912A-2BFC-441F-B65A-48978CB2306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9329B-8BA7-4B7C-820D-C5B34F5F5162}"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9329B-8BA7-4B7C-820D-C5B34F5F5162}" type="datetimeFigureOut">
              <a:rPr lang="en-US" smtClean="0"/>
              <a:t>8/25/2017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9329B-8BA7-4B7C-820D-C5B34F5F5162}" type="datetimeFigureOut">
              <a:rPr lang="en-US" smtClean="0"/>
              <a:t>8/25/2017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329B-8BA7-4B7C-820D-C5B34F5F5162}" type="datetimeFigureOut">
              <a:rPr lang="en-US" smtClean="0"/>
              <a:t>8/25/2017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9329B-8BA7-4B7C-820D-C5B34F5F5162}"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4912A-2BFC-441F-B65A-48978CB230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9329B-8BA7-4B7C-820D-C5B34F5F5162}" type="datetimeFigureOut">
              <a:rPr lang="en-US" smtClean="0"/>
              <a:t>8/25/2017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5F4912A-2BFC-441F-B65A-48978CB2306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19329B-8BA7-4B7C-820D-C5B34F5F5162}" type="datetimeFigureOut">
              <a:rPr lang="en-US" smtClean="0"/>
              <a:t>8/25/2017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F4912A-2BFC-441F-B65A-48978CB2306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ctr">
              <a:lnSpc>
                <a:spcPct val="150000"/>
              </a:lnSpc>
              <a:buNone/>
            </a:pPr>
            <a:r>
              <a:rPr lang="id-ID" sz="8000" b="1" dirty="0" smtClean="0">
                <a:solidFill>
                  <a:schemeClr val="accent1"/>
                </a:solidFill>
                <a:latin typeface="Monotype Corsiva" pitchFamily="66" charset="0"/>
              </a:rPr>
              <a:t>VISI 2045</a:t>
            </a:r>
          </a:p>
          <a:p>
            <a:pPr algn="ctr">
              <a:spcBef>
                <a:spcPts val="0"/>
              </a:spcBef>
              <a:buNone/>
            </a:pPr>
            <a:r>
              <a:rPr lang="id-ID" sz="4800" b="1" dirty="0" smtClean="0">
                <a:solidFill>
                  <a:srgbClr val="C00000"/>
                </a:solidFill>
                <a:latin typeface="Lucida Fax" pitchFamily="18" charset="0"/>
              </a:rPr>
              <a:t>KOPERASI </a:t>
            </a:r>
          </a:p>
          <a:p>
            <a:pPr algn="ctr">
              <a:spcBef>
                <a:spcPts val="0"/>
              </a:spcBef>
              <a:buNone/>
            </a:pPr>
            <a:r>
              <a:rPr lang="id-ID" sz="4800" b="1" dirty="0" smtClean="0">
                <a:solidFill>
                  <a:srgbClr val="C00000"/>
                </a:solidFill>
                <a:latin typeface="Lucida Fax" pitchFamily="18" charset="0"/>
              </a:rPr>
              <a:t>PILAR NEGARA</a:t>
            </a:r>
          </a:p>
          <a:p>
            <a:pPr algn="ctr">
              <a:buNone/>
            </a:pPr>
            <a:r>
              <a:rPr lang="id-ID" sz="3600" b="1" dirty="0" smtClean="0">
                <a:solidFill>
                  <a:schemeClr val="bg2">
                    <a:lumMod val="25000"/>
                  </a:schemeClr>
                </a:solidFill>
                <a:latin typeface="Monotype Corsiva" pitchFamily="66" charset="0"/>
              </a:rPr>
              <a:t>Untuk  Kesejahteraan Rakyat dan Lestarinya Ekosistem  </a:t>
            </a:r>
            <a:r>
              <a:rPr lang="id-ID" sz="3600" b="1" dirty="0" smtClean="0">
                <a:solidFill>
                  <a:schemeClr val="bg2">
                    <a:lumMod val="25000"/>
                  </a:schemeClr>
                </a:solidFill>
                <a:latin typeface="Monotype Corsiva" pitchFamily="66" charset="0"/>
              </a:rPr>
              <a:t>NKRI</a:t>
            </a:r>
            <a:endParaRPr lang="en-US" sz="3600" b="1" dirty="0" smtClean="0">
              <a:solidFill>
                <a:schemeClr val="bg2">
                  <a:lumMod val="25000"/>
                </a:schemeClr>
              </a:solidFill>
              <a:latin typeface="Monotype Corsiva" pitchFamily="66" charset="0"/>
            </a:endParaRPr>
          </a:p>
          <a:p>
            <a:pPr algn="ctr">
              <a:buNone/>
            </a:pPr>
            <a:endParaRPr lang="en-US" sz="3600" b="1" dirty="0" smtClean="0">
              <a:solidFill>
                <a:schemeClr val="bg2">
                  <a:lumMod val="25000"/>
                </a:schemeClr>
              </a:solidFill>
              <a:latin typeface="Monotype Corsiva" pitchFamily="66" charset="0"/>
            </a:endParaRPr>
          </a:p>
          <a:p>
            <a:pPr algn="ctr">
              <a:buNone/>
            </a:pPr>
            <a:r>
              <a:rPr lang="id-ID" sz="3600" b="1" dirty="0" smtClean="0">
                <a:solidFill>
                  <a:schemeClr val="bg2">
                    <a:lumMod val="25000"/>
                  </a:schemeClr>
                </a:solidFill>
                <a:latin typeface="Monotype Corsiva" pitchFamily="66" charset="0"/>
              </a:rPr>
              <a:t>Materi </a:t>
            </a:r>
            <a:r>
              <a:rPr lang="id-ID" sz="3600" b="1" dirty="0" smtClean="0">
                <a:solidFill>
                  <a:schemeClr val="bg2">
                    <a:lumMod val="25000"/>
                  </a:schemeClr>
                </a:solidFill>
                <a:latin typeface="Monotype Corsiva" pitchFamily="66" charset="0"/>
              </a:rPr>
              <a:t>Presentasi Ketum </a:t>
            </a:r>
            <a:r>
              <a:rPr lang="en-US" sz="3600" b="1" dirty="0" smtClean="0">
                <a:solidFill>
                  <a:schemeClr val="bg2">
                    <a:lumMod val="25000"/>
                  </a:schemeClr>
                </a:solidFill>
                <a:latin typeface="Monotype Corsiva" pitchFamily="66" charset="0"/>
              </a:rPr>
              <a:t> </a:t>
            </a:r>
            <a:r>
              <a:rPr lang="en-US" sz="3600" b="1" dirty="0" err="1" smtClean="0">
                <a:solidFill>
                  <a:schemeClr val="bg2">
                    <a:lumMod val="25000"/>
                  </a:schemeClr>
                </a:solidFill>
                <a:latin typeface="Monotype Corsiva" pitchFamily="66" charset="0"/>
              </a:rPr>
              <a:t>Dekopin</a:t>
            </a:r>
            <a:r>
              <a:rPr lang="en-US" sz="3600" b="1" dirty="0" smtClean="0">
                <a:solidFill>
                  <a:schemeClr val="bg2">
                    <a:lumMod val="25000"/>
                  </a:schemeClr>
                </a:solidFill>
                <a:latin typeface="Monotype Corsiva" pitchFamily="66" charset="0"/>
              </a:rPr>
              <a:t> </a:t>
            </a:r>
          </a:p>
          <a:p>
            <a:pPr algn="ctr">
              <a:buNone/>
            </a:pPr>
            <a:r>
              <a:rPr lang="id-ID" sz="3600" b="1" dirty="0" smtClean="0">
                <a:solidFill>
                  <a:schemeClr val="bg2">
                    <a:lumMod val="25000"/>
                  </a:schemeClr>
                </a:solidFill>
                <a:latin typeface="Monotype Corsiva" pitchFamily="66" charset="0"/>
              </a:rPr>
              <a:t>di </a:t>
            </a:r>
            <a:r>
              <a:rPr lang="id-ID" sz="3600" b="1" dirty="0" smtClean="0">
                <a:solidFill>
                  <a:schemeClr val="bg2">
                    <a:lumMod val="25000"/>
                  </a:schemeClr>
                </a:solidFill>
                <a:latin typeface="Monotype Corsiva" pitchFamily="66" charset="0"/>
              </a:rPr>
              <a:t>Medan JULI 2014</a:t>
            </a:r>
            <a:endParaRPr lang="id-ID" sz="3600" b="1" dirty="0" smtClean="0">
              <a:solidFill>
                <a:schemeClr val="bg2">
                  <a:lumMod val="25000"/>
                </a:schemeClr>
              </a:solidFill>
              <a:latin typeface="Monotype Corsiva" pitchFamily="66" charset="0"/>
            </a:endParaRPr>
          </a:p>
          <a:p>
            <a:pPr algn="ctr">
              <a:buNone/>
            </a:pPr>
            <a:endParaRPr lang="id-ID" sz="6600"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endParaRPr lang="id-ID" dirty="0"/>
          </a:p>
        </p:txBody>
      </p:sp>
      <p:pic>
        <p:nvPicPr>
          <p:cNvPr id="1026" name="Picture 2" descr="E:\DEKOPIN_THOMAS\Materi ACO\kerangka desain visi 2045 koperasi pilar negar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1086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lgn="just">
              <a:buNone/>
            </a:pPr>
            <a:r>
              <a:rPr lang="en-US" dirty="0" smtClean="0"/>
              <a:t>	</a:t>
            </a:r>
            <a:r>
              <a:rPr lang="en-US" sz="3600" dirty="0" err="1" smtClean="0"/>
              <a:t>Untuk</a:t>
            </a:r>
            <a:r>
              <a:rPr lang="en-US" sz="3600" dirty="0" smtClean="0"/>
              <a:t> </a:t>
            </a:r>
            <a:r>
              <a:rPr lang="en-US" sz="3600" dirty="0" err="1" smtClean="0"/>
              <a:t>menjalankan</a:t>
            </a:r>
            <a:r>
              <a:rPr lang="en-US" sz="3600" dirty="0" smtClean="0"/>
              <a:t> </a:t>
            </a:r>
            <a:r>
              <a:rPr lang="en-US" sz="3600" dirty="0" err="1" smtClean="0"/>
              <a:t>visi</a:t>
            </a:r>
            <a:r>
              <a:rPr lang="en-US" sz="3600" dirty="0" smtClean="0"/>
              <a:t> </a:t>
            </a:r>
            <a:r>
              <a:rPr lang="en-US" sz="3600" dirty="0" err="1" smtClean="0"/>
              <a:t>besar</a:t>
            </a:r>
            <a:r>
              <a:rPr lang="en-US" sz="3600" dirty="0" smtClean="0"/>
              <a:t> KOPERASI PILAR NEGARA </a:t>
            </a:r>
            <a:r>
              <a:rPr lang="en-US" sz="3600" dirty="0" err="1" smtClean="0"/>
              <a:t>perlu</a:t>
            </a:r>
            <a:r>
              <a:rPr lang="en-US" sz="3600" dirty="0" smtClean="0"/>
              <a:t> </a:t>
            </a:r>
            <a:r>
              <a:rPr lang="en-US" sz="3600" dirty="0" err="1" smtClean="0"/>
              <a:t>dibentuk</a:t>
            </a:r>
            <a:r>
              <a:rPr lang="en-US" sz="3600" dirty="0" smtClean="0"/>
              <a:t> </a:t>
            </a:r>
            <a:r>
              <a:rPr lang="id-ID" sz="3600" dirty="0" smtClean="0"/>
              <a:t>Rumah Koperasi</a:t>
            </a:r>
            <a:r>
              <a:rPr lang="en-US" sz="3600" dirty="0" smtClean="0"/>
              <a:t> yang </a:t>
            </a:r>
            <a:r>
              <a:rPr lang="en-US" sz="3600" dirty="0" err="1" smtClean="0"/>
              <a:t>membawahi</a:t>
            </a:r>
            <a:r>
              <a:rPr lang="en-US" sz="3600" dirty="0" smtClean="0"/>
              <a:t> </a:t>
            </a:r>
            <a:r>
              <a:rPr lang="id-ID" sz="3600" dirty="0" smtClean="0"/>
              <a:t>bidang-bidang strategis seperti riset, kajian, IT, database, media, penerbitan, diskusi/seminar, konsultan manajemen, dan temu bisnis yang mendukung fungsi dan peran DEKOPIN di bidang edukasi, fasisilitasi, dan advokasi </a:t>
            </a:r>
            <a:endParaRPr lang="en-US" sz="3600" dirty="0"/>
          </a:p>
        </p:txBody>
      </p:sp>
    </p:spTree>
    <p:extLst>
      <p:ext uri="{BB962C8B-B14F-4D97-AF65-F5344CB8AC3E}">
        <p14:creationId xmlns="" xmlns:p14="http://schemas.microsoft.com/office/powerpoint/2010/main" val="3281607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3721" y="304800"/>
            <a:ext cx="8229600" cy="1371600"/>
          </a:xfrm>
        </p:spPr>
        <p:txBody>
          <a:bodyPr>
            <a:noAutofit/>
          </a:bodyPr>
          <a:lstStyle/>
          <a:p>
            <a:pPr algn="ctr"/>
            <a:r>
              <a:rPr lang="id-ID" sz="2000" dirty="0" smtClean="0"/>
              <a:t>Implementasi Design Kelembagaan Visi 2045</a:t>
            </a:r>
            <a:br>
              <a:rPr lang="id-ID" sz="2000" dirty="0" smtClean="0"/>
            </a:br>
            <a:r>
              <a:rPr lang="id-ID" sz="2000" b="1" dirty="0" smtClean="0"/>
              <a:t>KOPERASI PILAR NEGARA</a:t>
            </a:r>
            <a:r>
              <a:rPr lang="id-ID" sz="2000" dirty="0" smtClean="0"/>
              <a:t/>
            </a:r>
            <a:br>
              <a:rPr lang="id-ID" sz="2000" dirty="0" smtClean="0"/>
            </a:br>
            <a:r>
              <a:rPr lang="id-ID" sz="2000" dirty="0"/>
              <a:t/>
            </a:r>
            <a:br>
              <a:rPr lang="id-ID" sz="2000" dirty="0"/>
            </a:br>
            <a:r>
              <a:rPr lang="id-ID" sz="3200" b="1" dirty="0" smtClean="0"/>
              <a:t>DEKOPIN – RUMAH KOPERASI</a:t>
            </a:r>
            <a:endParaRPr lang="id-ID" sz="3200" b="1" dirty="0"/>
          </a:p>
        </p:txBody>
      </p:sp>
      <p:sp>
        <p:nvSpPr>
          <p:cNvPr id="6" name="TextBox 5"/>
          <p:cNvSpPr txBox="1"/>
          <p:nvPr/>
        </p:nvSpPr>
        <p:spPr>
          <a:xfrm>
            <a:off x="1500166" y="2662222"/>
            <a:ext cx="184731" cy="369332"/>
          </a:xfrm>
          <a:prstGeom prst="rect">
            <a:avLst/>
          </a:prstGeom>
          <a:noFill/>
        </p:spPr>
        <p:txBody>
          <a:bodyPr wrap="none" rtlCol="0">
            <a:spAutoFit/>
          </a:bodyPr>
          <a:lstStyle/>
          <a:p>
            <a:endParaRPr lang="id-ID" dirty="0"/>
          </a:p>
        </p:txBody>
      </p:sp>
      <p:sp>
        <p:nvSpPr>
          <p:cNvPr id="9" name="Rounded Rectangle 8"/>
          <p:cNvSpPr/>
          <p:nvPr/>
        </p:nvSpPr>
        <p:spPr>
          <a:xfrm>
            <a:off x="14262" y="4595810"/>
            <a:ext cx="105727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Edukasi</a:t>
            </a:r>
            <a:endParaRPr lang="id-ID" dirty="0"/>
          </a:p>
        </p:txBody>
      </p:sp>
      <p:sp>
        <p:nvSpPr>
          <p:cNvPr id="10" name="Rounded Rectangle 9"/>
          <p:cNvSpPr/>
          <p:nvPr/>
        </p:nvSpPr>
        <p:spPr>
          <a:xfrm>
            <a:off x="885820" y="1976422"/>
            <a:ext cx="714380"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DPR</a:t>
            </a:r>
            <a:endParaRPr lang="id-ID" dirty="0">
              <a:solidFill>
                <a:schemeClr val="tx1"/>
              </a:solidFill>
            </a:endParaRPr>
          </a:p>
        </p:txBody>
      </p:sp>
      <p:sp>
        <p:nvSpPr>
          <p:cNvPr id="11" name="Rounded Rectangle 10"/>
          <p:cNvSpPr/>
          <p:nvPr/>
        </p:nvSpPr>
        <p:spPr>
          <a:xfrm>
            <a:off x="2143140" y="2743200"/>
            <a:ext cx="1357322" cy="500066"/>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Kemenkop &amp; UKM</a:t>
            </a:r>
            <a:endParaRPr lang="id-ID" dirty="0">
              <a:solidFill>
                <a:schemeClr val="tx1"/>
              </a:solidFill>
            </a:endParaRPr>
          </a:p>
        </p:txBody>
      </p:sp>
      <p:sp>
        <p:nvSpPr>
          <p:cNvPr id="12" name="Rounded Rectangle 11"/>
          <p:cNvSpPr/>
          <p:nvPr/>
        </p:nvSpPr>
        <p:spPr>
          <a:xfrm>
            <a:off x="5286380" y="3555197"/>
            <a:ext cx="1571636" cy="535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RUMAH KOPERASI</a:t>
            </a:r>
          </a:p>
        </p:txBody>
      </p:sp>
      <p:sp>
        <p:nvSpPr>
          <p:cNvPr id="13" name="Rounded Rectangle 12"/>
          <p:cNvSpPr/>
          <p:nvPr/>
        </p:nvSpPr>
        <p:spPr>
          <a:xfrm>
            <a:off x="2200252" y="3555197"/>
            <a:ext cx="1143008" cy="535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Dekopin</a:t>
            </a:r>
            <a:endParaRPr lang="id-ID" dirty="0"/>
          </a:p>
        </p:txBody>
      </p:sp>
      <p:sp>
        <p:nvSpPr>
          <p:cNvPr id="14" name="Rounded Rectangle 13"/>
          <p:cNvSpPr/>
          <p:nvPr/>
        </p:nvSpPr>
        <p:spPr>
          <a:xfrm>
            <a:off x="3733800" y="3555197"/>
            <a:ext cx="1357322" cy="5357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smtClean="0"/>
              <a:t>Konsultan</a:t>
            </a:r>
            <a:endParaRPr lang="id-ID" dirty="0"/>
          </a:p>
        </p:txBody>
      </p:sp>
      <p:cxnSp>
        <p:nvCxnSpPr>
          <p:cNvPr id="17" name="Straight Arrow Connector 16"/>
          <p:cNvCxnSpPr>
            <a:endCxn id="47" idx="1"/>
          </p:cNvCxnSpPr>
          <p:nvPr/>
        </p:nvCxnSpPr>
        <p:spPr>
          <a:xfrm>
            <a:off x="1597321" y="2226455"/>
            <a:ext cx="5362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14" idx="1"/>
          </p:cNvCxnSpPr>
          <p:nvPr/>
        </p:nvCxnSpPr>
        <p:spPr>
          <a:xfrm>
            <a:off x="3343260" y="3823090"/>
            <a:ext cx="3905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4" idx="3"/>
          </p:cNvCxnSpPr>
          <p:nvPr/>
        </p:nvCxnSpPr>
        <p:spPr>
          <a:xfrm flipH="1">
            <a:off x="5091122" y="3823089"/>
            <a:ext cx="21431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428728" y="4591048"/>
            <a:ext cx="114300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Fasilitasi</a:t>
            </a:r>
            <a:endParaRPr lang="id-ID" dirty="0"/>
          </a:p>
        </p:txBody>
      </p:sp>
      <p:sp>
        <p:nvSpPr>
          <p:cNvPr id="38" name="Rounded Rectangle 37"/>
          <p:cNvSpPr/>
          <p:nvPr/>
        </p:nvSpPr>
        <p:spPr>
          <a:xfrm>
            <a:off x="4648200" y="4519610"/>
            <a:ext cx="2743200" cy="5715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Pusat Strategi Pengembangan Koperasi</a:t>
            </a:r>
            <a:endParaRPr lang="id-ID" dirty="0"/>
          </a:p>
        </p:txBody>
      </p:sp>
      <p:sp>
        <p:nvSpPr>
          <p:cNvPr id="39" name="Rounded Rectangle 38"/>
          <p:cNvSpPr/>
          <p:nvPr/>
        </p:nvSpPr>
        <p:spPr>
          <a:xfrm>
            <a:off x="-32" y="5181600"/>
            <a:ext cx="1143008" cy="1390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d-ID" sz="1200" dirty="0" smtClean="0"/>
              <a:t> Pelatihan </a:t>
            </a:r>
          </a:p>
          <a:p>
            <a:pPr>
              <a:buFont typeface="Arial" pitchFamily="34" charset="0"/>
              <a:buChar char="•"/>
            </a:pPr>
            <a:r>
              <a:rPr lang="id-ID" sz="1200" dirty="0" smtClean="0"/>
              <a:t> sosialisasi</a:t>
            </a:r>
          </a:p>
          <a:p>
            <a:pPr>
              <a:buFont typeface="Arial" pitchFamily="34" charset="0"/>
              <a:buChar char="•"/>
            </a:pPr>
            <a:r>
              <a:rPr lang="id-ID" sz="1200" dirty="0" smtClean="0"/>
              <a:t>Komunikasi &amp; Publikasi</a:t>
            </a:r>
          </a:p>
          <a:p>
            <a:endParaRPr lang="id-ID" sz="1200" dirty="0" smtClean="0"/>
          </a:p>
          <a:p>
            <a:pPr>
              <a:buFont typeface="Arial" pitchFamily="34" charset="0"/>
              <a:buChar char="•"/>
            </a:pPr>
            <a:endParaRPr lang="id-ID" sz="1200" dirty="0"/>
          </a:p>
        </p:txBody>
      </p:sp>
      <p:sp>
        <p:nvSpPr>
          <p:cNvPr id="40" name="Rounded Rectangle 39"/>
          <p:cNvSpPr/>
          <p:nvPr/>
        </p:nvSpPr>
        <p:spPr>
          <a:xfrm>
            <a:off x="2819400" y="4591048"/>
            <a:ext cx="114300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Advokasi</a:t>
            </a:r>
            <a:endParaRPr lang="id-ID" dirty="0"/>
          </a:p>
        </p:txBody>
      </p:sp>
      <p:sp>
        <p:nvSpPr>
          <p:cNvPr id="41" name="Rounded Rectangle 40"/>
          <p:cNvSpPr/>
          <p:nvPr/>
        </p:nvSpPr>
        <p:spPr>
          <a:xfrm>
            <a:off x="2728906" y="5162552"/>
            <a:ext cx="985838" cy="1390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t>UU</a:t>
            </a:r>
          </a:p>
          <a:p>
            <a:r>
              <a:rPr lang="id-ID" sz="1200" dirty="0" smtClean="0"/>
              <a:t>PP</a:t>
            </a:r>
          </a:p>
          <a:p>
            <a:r>
              <a:rPr lang="id-ID" sz="1200" dirty="0" smtClean="0"/>
              <a:t>Regulasi</a:t>
            </a:r>
          </a:p>
          <a:p>
            <a:r>
              <a:rPr lang="id-ID" sz="1200" dirty="0" smtClean="0"/>
              <a:t>Kebijakan</a:t>
            </a:r>
          </a:p>
          <a:p>
            <a:endParaRPr lang="id-ID" sz="1200" dirty="0"/>
          </a:p>
        </p:txBody>
      </p:sp>
      <p:sp>
        <p:nvSpPr>
          <p:cNvPr id="42" name="Rounded Rectangle 41"/>
          <p:cNvSpPr/>
          <p:nvPr/>
        </p:nvSpPr>
        <p:spPr>
          <a:xfrm>
            <a:off x="1285852" y="5162552"/>
            <a:ext cx="1214446" cy="1362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d-ID" sz="1200" dirty="0" smtClean="0"/>
              <a:t>Temu Bisnis</a:t>
            </a:r>
          </a:p>
          <a:p>
            <a:pPr>
              <a:buFont typeface="Arial" pitchFamily="34" charset="0"/>
              <a:buChar char="•"/>
            </a:pPr>
            <a:r>
              <a:rPr lang="id-ID" sz="1200" dirty="0" smtClean="0"/>
              <a:t>Buka Jaringan</a:t>
            </a:r>
          </a:p>
          <a:p>
            <a:pPr>
              <a:buFont typeface="Arial" pitchFamily="34" charset="0"/>
              <a:buChar char="•"/>
            </a:pPr>
            <a:r>
              <a:rPr lang="id-ID" sz="1200" dirty="0" smtClean="0"/>
              <a:t>Bisnis global</a:t>
            </a:r>
          </a:p>
          <a:p>
            <a:pPr>
              <a:buFont typeface="Arial" pitchFamily="34" charset="0"/>
              <a:buChar char="•"/>
            </a:pPr>
            <a:endParaRPr lang="id-ID" sz="1200" dirty="0" smtClean="0"/>
          </a:p>
          <a:p>
            <a:pPr>
              <a:buFont typeface="Arial" pitchFamily="34" charset="0"/>
              <a:buChar char="•"/>
            </a:pPr>
            <a:endParaRPr lang="id-ID" sz="1200" dirty="0"/>
          </a:p>
        </p:txBody>
      </p:sp>
      <p:cxnSp>
        <p:nvCxnSpPr>
          <p:cNvPr id="44" name="Straight Arrow Connector 43"/>
          <p:cNvCxnSpPr/>
          <p:nvPr/>
        </p:nvCxnSpPr>
        <p:spPr>
          <a:xfrm rot="5400000">
            <a:off x="2714612" y="423306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428596" y="4376734"/>
            <a:ext cx="321471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21439" y="448389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1964513" y="448389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3536149" y="448389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018212" y="4090982"/>
            <a:ext cx="158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858678" y="523319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4267200" y="5376866"/>
            <a:ext cx="42862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4160837" y="548322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5075237" y="548322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6140449" y="548322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9" idx="0"/>
          </p:cNvCxnSpPr>
          <p:nvPr/>
        </p:nvCxnSpPr>
        <p:spPr>
          <a:xfrm flipH="1">
            <a:off x="7288264" y="5591180"/>
            <a:ext cx="103136" cy="67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4800600" y="5591180"/>
            <a:ext cx="914400" cy="962020"/>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200" dirty="0" smtClean="0"/>
              <a:t>IT  &amp; Database</a:t>
            </a:r>
            <a:endParaRPr lang="id-ID" sz="1200" dirty="0"/>
          </a:p>
        </p:txBody>
      </p:sp>
      <p:sp>
        <p:nvSpPr>
          <p:cNvPr id="67" name="Rounded Rectangle 66"/>
          <p:cNvSpPr/>
          <p:nvPr/>
        </p:nvSpPr>
        <p:spPr>
          <a:xfrm>
            <a:off x="5867400" y="5591180"/>
            <a:ext cx="838216" cy="962020"/>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200" dirty="0" smtClean="0"/>
              <a:t>Seminar &amp; Diskusi</a:t>
            </a:r>
            <a:endParaRPr lang="id-ID" sz="1200" dirty="0"/>
          </a:p>
        </p:txBody>
      </p:sp>
      <p:sp>
        <p:nvSpPr>
          <p:cNvPr id="69" name="Rounded Rectangle 68"/>
          <p:cNvSpPr/>
          <p:nvPr/>
        </p:nvSpPr>
        <p:spPr>
          <a:xfrm>
            <a:off x="6858000" y="5591180"/>
            <a:ext cx="1066799" cy="962020"/>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200" dirty="0" smtClean="0"/>
              <a:t>Konsultan Manajemen</a:t>
            </a:r>
            <a:endParaRPr lang="id-ID" sz="1200" dirty="0"/>
          </a:p>
        </p:txBody>
      </p:sp>
      <p:cxnSp>
        <p:nvCxnSpPr>
          <p:cNvPr id="74" name="Straight Arrow Connector 73"/>
          <p:cNvCxnSpPr/>
          <p:nvPr/>
        </p:nvCxnSpPr>
        <p:spPr>
          <a:xfrm rot="5400000">
            <a:off x="1798637" y="505460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425449" y="505460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3251191" y="505460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8077200" y="5591180"/>
            <a:ext cx="914400" cy="962020"/>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200" dirty="0" smtClean="0"/>
              <a:t>Media (PIP,Website, Media Sosial)</a:t>
            </a:r>
            <a:endParaRPr lang="id-ID" sz="1200" dirty="0"/>
          </a:p>
        </p:txBody>
      </p:sp>
      <p:cxnSp>
        <p:nvCxnSpPr>
          <p:cNvPr id="77" name="Straight Arrow Connector 76"/>
          <p:cNvCxnSpPr/>
          <p:nvPr/>
        </p:nvCxnSpPr>
        <p:spPr>
          <a:xfrm rot="5400000">
            <a:off x="8447117" y="548322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7283449" y="548721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886200" y="5591180"/>
            <a:ext cx="762000" cy="962020"/>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1200" dirty="0" smtClean="0"/>
              <a:t>Riset &amp; Kajian</a:t>
            </a:r>
            <a:endParaRPr lang="id-ID" sz="1200" dirty="0"/>
          </a:p>
        </p:txBody>
      </p:sp>
      <p:sp>
        <p:nvSpPr>
          <p:cNvPr id="70" name="Rounded Rectangle 69"/>
          <p:cNvSpPr/>
          <p:nvPr/>
        </p:nvSpPr>
        <p:spPr>
          <a:xfrm>
            <a:off x="2143140" y="3555197"/>
            <a:ext cx="1342992" cy="535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Dekopin</a:t>
            </a:r>
            <a:endParaRPr lang="id-ID" dirty="0"/>
          </a:p>
        </p:txBody>
      </p:sp>
      <p:cxnSp>
        <p:nvCxnSpPr>
          <p:cNvPr id="71" name="Straight Arrow Connector 70"/>
          <p:cNvCxnSpPr/>
          <p:nvPr/>
        </p:nvCxnSpPr>
        <p:spPr>
          <a:xfrm rot="5400000">
            <a:off x="2715398" y="423306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2696564" y="3411527"/>
            <a:ext cx="285752"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133600" y="1976422"/>
            <a:ext cx="1357322" cy="5000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Presiden</a:t>
            </a:r>
            <a:endParaRPr lang="id-ID" dirty="0">
              <a:solidFill>
                <a:schemeClr val="tx1"/>
              </a:solidFill>
            </a:endParaRPr>
          </a:p>
        </p:txBody>
      </p:sp>
      <p:cxnSp>
        <p:nvCxnSpPr>
          <p:cNvPr id="52" name="Straight Arrow Connector 51"/>
          <p:cNvCxnSpPr/>
          <p:nvPr/>
        </p:nvCxnSpPr>
        <p:spPr>
          <a:xfrm rot="5400000">
            <a:off x="2711449" y="263047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2920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61" y="228600"/>
            <a:ext cx="8229600" cy="381000"/>
          </a:xfrm>
        </p:spPr>
        <p:txBody>
          <a:bodyPr>
            <a:normAutofit fontScale="90000"/>
          </a:bodyPr>
          <a:lstStyle/>
          <a:p>
            <a:r>
              <a:rPr lang="id-ID" sz="3600" b="1" dirty="0" smtClean="0"/>
              <a:t>Konsolidasi Jaringan</a:t>
            </a:r>
            <a:endParaRPr lang="en-US" sz="3600" b="1" dirty="0"/>
          </a:p>
        </p:txBody>
      </p:sp>
      <p:pic>
        <p:nvPicPr>
          <p:cNvPr id="6" name="Picture 5"/>
          <p:cNvPicPr>
            <a:picLocks noChangeAspect="1"/>
          </p:cNvPicPr>
          <p:nvPr/>
        </p:nvPicPr>
        <p:blipFill>
          <a:blip r:embed="rId3">
            <a:alphaModFix amt="79000"/>
            <a:duotone>
              <a:prstClr val="black"/>
              <a:srgbClr val="FFFF00">
                <a:tint val="45000"/>
                <a:satMod val="400000"/>
              </a:srgbClr>
            </a:duotone>
          </a:blip>
          <a:stretch>
            <a:fillRect/>
          </a:stretch>
        </p:blipFill>
        <p:spPr>
          <a:xfrm>
            <a:off x="990600" y="914400"/>
            <a:ext cx="71628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 xmlns:p14="http://schemas.microsoft.com/office/powerpoint/2010/main" val="2297337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86510"/>
          </a:xfrm>
        </p:spPr>
        <p:txBody>
          <a:bodyPr>
            <a:normAutofit/>
          </a:bodyPr>
          <a:lstStyle/>
          <a:p>
            <a:pPr>
              <a:buNone/>
            </a:pPr>
            <a:r>
              <a:rPr lang="id-ID" sz="3600" b="1" dirty="0" smtClean="0">
                <a:solidFill>
                  <a:srgbClr val="C00000"/>
                </a:solidFill>
              </a:rPr>
              <a:t>III. LANDASAN </a:t>
            </a:r>
          </a:p>
          <a:p>
            <a:pPr marL="514350" indent="-514350">
              <a:buNone/>
            </a:pPr>
            <a:endParaRPr lang="id-ID" sz="3300" b="1" dirty="0" smtClean="0"/>
          </a:p>
          <a:p>
            <a:pPr marL="514350" indent="-514350">
              <a:buNone/>
            </a:pPr>
            <a:r>
              <a:rPr lang="id-ID" sz="3300" b="1" dirty="0" smtClean="0"/>
              <a:t>1. Landasan Filosofis: Pancasila</a:t>
            </a:r>
          </a:p>
          <a:p>
            <a:pPr marL="514350" indent="-514350">
              <a:buNone/>
            </a:pPr>
            <a:r>
              <a:rPr lang="id-ID" dirty="0" smtClean="0"/>
              <a:t>       </a:t>
            </a:r>
            <a:r>
              <a:rPr lang="id-ID" sz="3100" dirty="0" smtClean="0"/>
              <a:t>Bung Karno: “Pancasila adalah roh, jiwa Indonesia merdeka. Pancasila kalau diperas menjadi Trisila dan kalau diperas lagi menjadi Ekasila. Ekasila itu ialah gotong-royong.”</a:t>
            </a:r>
          </a:p>
          <a:p>
            <a:pPr marL="514350" indent="-514350">
              <a:buNone/>
            </a:pPr>
            <a:r>
              <a:rPr lang="id-ID" sz="3100" dirty="0" smtClean="0"/>
              <a:t>	Sila V Pancasila mengamanatkan negara kesejahteraan (welfare state)</a:t>
            </a:r>
            <a:endParaRPr lang="en-US" sz="3100" dirty="0" smtClean="0"/>
          </a:p>
          <a:p>
            <a:pPr marL="514350" indent="-514350">
              <a:buNone/>
            </a:pPr>
            <a:endParaRPr lang="en-US" sz="31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1" y="116632"/>
            <a:ext cx="8615480" cy="648072"/>
          </a:xfrm>
          <a:noFill/>
        </p:spPr>
        <p:txBody>
          <a:bodyPr>
            <a:normAutofit/>
          </a:bodyPr>
          <a:lstStyle/>
          <a:p>
            <a:r>
              <a:rPr lang="id-ID" sz="3600" b="1" dirty="0" smtClean="0"/>
              <a:t>Dimensi Kesejahteraan Rakyat </a:t>
            </a:r>
            <a:endParaRPr lang="id-ID" sz="3600" b="1" dirty="0"/>
          </a:p>
        </p:txBody>
      </p:sp>
      <p:sp>
        <p:nvSpPr>
          <p:cNvPr id="4" name="TextBox 3"/>
          <p:cNvSpPr txBox="1"/>
          <p:nvPr/>
        </p:nvSpPr>
        <p:spPr>
          <a:xfrm>
            <a:off x="285720" y="925281"/>
            <a:ext cx="1857388" cy="646331"/>
          </a:xfrm>
          <a:prstGeom prst="rect">
            <a:avLst/>
          </a:prstGeom>
          <a:noFill/>
          <a:ln>
            <a:solidFill>
              <a:schemeClr val="tx1"/>
            </a:solidFill>
          </a:ln>
        </p:spPr>
        <p:txBody>
          <a:bodyPr wrap="square" rtlCol="0">
            <a:spAutoFit/>
          </a:bodyPr>
          <a:lstStyle/>
          <a:p>
            <a:pPr algn="ctr"/>
            <a:r>
              <a:rPr lang="id-ID" b="1" dirty="0" smtClean="0"/>
              <a:t>Idiologi Negera </a:t>
            </a:r>
          </a:p>
          <a:p>
            <a:pPr algn="ctr"/>
            <a:r>
              <a:rPr lang="id-ID" b="1" dirty="0" smtClean="0"/>
              <a:t>PANCASILA </a:t>
            </a:r>
            <a:endParaRPr lang="id-ID" b="1" dirty="0"/>
          </a:p>
        </p:txBody>
      </p:sp>
      <p:sp>
        <p:nvSpPr>
          <p:cNvPr id="5" name="TextBox 4"/>
          <p:cNvSpPr txBox="1"/>
          <p:nvPr/>
        </p:nvSpPr>
        <p:spPr>
          <a:xfrm>
            <a:off x="295244" y="1934166"/>
            <a:ext cx="1857388" cy="923330"/>
          </a:xfrm>
          <a:prstGeom prst="rect">
            <a:avLst/>
          </a:prstGeom>
          <a:noFill/>
          <a:ln>
            <a:solidFill>
              <a:schemeClr val="tx1"/>
            </a:solidFill>
          </a:ln>
        </p:spPr>
        <p:txBody>
          <a:bodyPr wrap="square" rtlCol="0">
            <a:spAutoFit/>
          </a:bodyPr>
          <a:lstStyle/>
          <a:p>
            <a:pPr algn="ctr"/>
            <a:r>
              <a:rPr lang="id-ID" b="1" dirty="0" smtClean="0"/>
              <a:t>UUD 45 dengan seluruh perundangan </a:t>
            </a:r>
            <a:endParaRPr lang="id-ID" b="1" dirty="0"/>
          </a:p>
        </p:txBody>
      </p:sp>
      <p:sp>
        <p:nvSpPr>
          <p:cNvPr id="6" name="TextBox 5"/>
          <p:cNvSpPr txBox="1"/>
          <p:nvPr/>
        </p:nvSpPr>
        <p:spPr>
          <a:xfrm>
            <a:off x="285720" y="3211297"/>
            <a:ext cx="1857388" cy="646331"/>
          </a:xfrm>
          <a:prstGeom prst="rect">
            <a:avLst/>
          </a:prstGeom>
          <a:noFill/>
          <a:ln>
            <a:solidFill>
              <a:schemeClr val="tx1"/>
            </a:solidFill>
          </a:ln>
        </p:spPr>
        <p:txBody>
          <a:bodyPr wrap="square" rtlCol="0">
            <a:spAutoFit/>
          </a:bodyPr>
          <a:lstStyle/>
          <a:p>
            <a:pPr algn="ctr"/>
            <a:r>
              <a:rPr lang="id-ID" b="1" dirty="0" smtClean="0"/>
              <a:t>Pembangunan Nasional </a:t>
            </a:r>
            <a:endParaRPr lang="id-ID" b="1" dirty="0"/>
          </a:p>
        </p:txBody>
      </p:sp>
      <p:sp>
        <p:nvSpPr>
          <p:cNvPr id="7" name="TextBox 6"/>
          <p:cNvSpPr txBox="1"/>
          <p:nvPr/>
        </p:nvSpPr>
        <p:spPr>
          <a:xfrm>
            <a:off x="285720" y="4139991"/>
            <a:ext cx="1857388" cy="646331"/>
          </a:xfrm>
          <a:prstGeom prst="rect">
            <a:avLst/>
          </a:prstGeom>
          <a:noFill/>
          <a:ln>
            <a:solidFill>
              <a:schemeClr val="tx1"/>
            </a:solidFill>
          </a:ln>
        </p:spPr>
        <p:txBody>
          <a:bodyPr wrap="square" rtlCol="0">
            <a:spAutoFit/>
          </a:bodyPr>
          <a:lstStyle/>
          <a:p>
            <a:pPr algn="ctr"/>
            <a:r>
              <a:rPr lang="id-ID" b="1" dirty="0" smtClean="0"/>
              <a:t>Ipoleksosbud Hankam </a:t>
            </a:r>
            <a:endParaRPr lang="id-ID" b="1" dirty="0"/>
          </a:p>
        </p:txBody>
      </p:sp>
      <p:sp>
        <p:nvSpPr>
          <p:cNvPr id="8" name="TextBox 7"/>
          <p:cNvSpPr txBox="1"/>
          <p:nvPr/>
        </p:nvSpPr>
        <p:spPr>
          <a:xfrm>
            <a:off x="285720" y="5143512"/>
            <a:ext cx="1857388" cy="923330"/>
          </a:xfrm>
          <a:prstGeom prst="rect">
            <a:avLst/>
          </a:prstGeom>
          <a:noFill/>
          <a:ln>
            <a:solidFill>
              <a:schemeClr val="tx1"/>
            </a:solidFill>
          </a:ln>
        </p:spPr>
        <p:txBody>
          <a:bodyPr wrap="square" rtlCol="0">
            <a:spAutoFit/>
          </a:bodyPr>
          <a:lstStyle/>
          <a:p>
            <a:pPr algn="ctr"/>
            <a:r>
              <a:rPr lang="id-ID" b="1" dirty="0" smtClean="0"/>
              <a:t>Manusia Indonesia Seutuhnya </a:t>
            </a:r>
            <a:endParaRPr lang="id-ID" b="1" dirty="0"/>
          </a:p>
        </p:txBody>
      </p:sp>
      <p:sp>
        <p:nvSpPr>
          <p:cNvPr id="9" name="Down Arrow 8"/>
          <p:cNvSpPr/>
          <p:nvPr/>
        </p:nvSpPr>
        <p:spPr>
          <a:xfrm>
            <a:off x="928662" y="1643050"/>
            <a:ext cx="357190" cy="28575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10" name="Down Arrow 9"/>
          <p:cNvSpPr/>
          <p:nvPr/>
        </p:nvSpPr>
        <p:spPr>
          <a:xfrm>
            <a:off x="928662" y="2928934"/>
            <a:ext cx="357190" cy="28575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11" name="Down Arrow 10"/>
          <p:cNvSpPr/>
          <p:nvPr/>
        </p:nvSpPr>
        <p:spPr>
          <a:xfrm>
            <a:off x="928662" y="3857628"/>
            <a:ext cx="357190" cy="28575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12" name="Down Arrow 11"/>
          <p:cNvSpPr/>
          <p:nvPr/>
        </p:nvSpPr>
        <p:spPr>
          <a:xfrm>
            <a:off x="928662" y="4857760"/>
            <a:ext cx="357190" cy="28575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a:p>
        </p:txBody>
      </p:sp>
      <p:sp>
        <p:nvSpPr>
          <p:cNvPr id="13" name="Oval 12"/>
          <p:cNvSpPr/>
          <p:nvPr/>
        </p:nvSpPr>
        <p:spPr>
          <a:xfrm>
            <a:off x="3071802" y="2534189"/>
            <a:ext cx="2286016" cy="18573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3357554" y="2819941"/>
            <a:ext cx="1643074" cy="1323439"/>
          </a:xfrm>
          <a:prstGeom prst="rect">
            <a:avLst/>
          </a:prstGeom>
          <a:noFill/>
        </p:spPr>
        <p:txBody>
          <a:bodyPr wrap="square" rtlCol="0">
            <a:spAutoFit/>
          </a:bodyPr>
          <a:lstStyle/>
          <a:p>
            <a:pPr algn="ctr"/>
            <a:r>
              <a:rPr lang="id-ID" sz="2000" b="1" dirty="0" smtClean="0"/>
              <a:t>Masyarakat  Indonesia  yang Adil &amp; Makmur </a:t>
            </a:r>
            <a:endParaRPr lang="id-ID" sz="2000" b="1" dirty="0"/>
          </a:p>
        </p:txBody>
      </p:sp>
      <p:sp>
        <p:nvSpPr>
          <p:cNvPr id="15" name="Right Arrow 14"/>
          <p:cNvSpPr/>
          <p:nvPr/>
        </p:nvSpPr>
        <p:spPr>
          <a:xfrm>
            <a:off x="2214546" y="1214422"/>
            <a:ext cx="785818" cy="4572032"/>
          </a:xfrm>
          <a:prstGeom prst="rightArrow">
            <a:avLst>
              <a:gd name="adj1" fmla="val 50000"/>
              <a:gd name="adj2" fmla="val 673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3428992" y="949282"/>
            <a:ext cx="1857388" cy="584775"/>
          </a:xfrm>
          <a:prstGeom prst="rect">
            <a:avLst/>
          </a:prstGeom>
          <a:noFill/>
          <a:ln>
            <a:solidFill>
              <a:schemeClr val="tx1"/>
            </a:solidFill>
          </a:ln>
        </p:spPr>
        <p:txBody>
          <a:bodyPr wrap="square" rtlCol="0">
            <a:spAutoFit/>
          </a:bodyPr>
          <a:lstStyle/>
          <a:p>
            <a:pPr algn="ctr"/>
            <a:r>
              <a:rPr lang="id-ID" sz="1600" b="1" dirty="0" smtClean="0"/>
              <a:t>Kekuatan Ideologi Negara Pancasila</a:t>
            </a:r>
            <a:endParaRPr lang="id-ID" sz="1600" b="1" dirty="0"/>
          </a:p>
        </p:txBody>
      </p:sp>
      <p:sp>
        <p:nvSpPr>
          <p:cNvPr id="17" name="TextBox 16"/>
          <p:cNvSpPr txBox="1"/>
          <p:nvPr/>
        </p:nvSpPr>
        <p:spPr>
          <a:xfrm>
            <a:off x="5857884" y="1428736"/>
            <a:ext cx="1857388" cy="584775"/>
          </a:xfrm>
          <a:prstGeom prst="rect">
            <a:avLst/>
          </a:prstGeom>
          <a:noFill/>
          <a:ln>
            <a:solidFill>
              <a:schemeClr val="tx1"/>
            </a:solidFill>
          </a:ln>
        </p:spPr>
        <p:txBody>
          <a:bodyPr wrap="square" rtlCol="0">
            <a:spAutoFit/>
          </a:bodyPr>
          <a:lstStyle/>
          <a:p>
            <a:pPr algn="ctr"/>
            <a:r>
              <a:rPr lang="id-ID" sz="1600" b="1" dirty="0" smtClean="0"/>
              <a:t>Demokrasi  Kehidupan Politik </a:t>
            </a:r>
            <a:endParaRPr lang="id-ID" sz="1600" b="1" dirty="0"/>
          </a:p>
        </p:txBody>
      </p:sp>
      <p:sp>
        <p:nvSpPr>
          <p:cNvPr id="18" name="TextBox 17"/>
          <p:cNvSpPr txBox="1"/>
          <p:nvPr/>
        </p:nvSpPr>
        <p:spPr>
          <a:xfrm>
            <a:off x="5857884" y="2272721"/>
            <a:ext cx="1857388" cy="584775"/>
          </a:xfrm>
          <a:prstGeom prst="rect">
            <a:avLst/>
          </a:prstGeom>
          <a:noFill/>
          <a:ln>
            <a:solidFill>
              <a:schemeClr val="tx1"/>
            </a:solidFill>
          </a:ln>
        </p:spPr>
        <p:txBody>
          <a:bodyPr wrap="square" rtlCol="0">
            <a:spAutoFit/>
          </a:bodyPr>
          <a:lstStyle/>
          <a:p>
            <a:pPr algn="ctr"/>
            <a:r>
              <a:rPr lang="id-ID" sz="1600" b="1" dirty="0" smtClean="0"/>
              <a:t>Ekonomi Kerakyatan </a:t>
            </a:r>
            <a:endParaRPr lang="id-ID" sz="1600" b="1" dirty="0"/>
          </a:p>
        </p:txBody>
      </p:sp>
      <p:sp>
        <p:nvSpPr>
          <p:cNvPr id="19" name="TextBox 18"/>
          <p:cNvSpPr txBox="1"/>
          <p:nvPr/>
        </p:nvSpPr>
        <p:spPr>
          <a:xfrm>
            <a:off x="5857884" y="3054865"/>
            <a:ext cx="1857388" cy="830997"/>
          </a:xfrm>
          <a:prstGeom prst="rect">
            <a:avLst/>
          </a:prstGeom>
          <a:noFill/>
          <a:ln>
            <a:solidFill>
              <a:schemeClr val="tx1"/>
            </a:solidFill>
          </a:ln>
        </p:spPr>
        <p:txBody>
          <a:bodyPr wrap="square" rtlCol="0">
            <a:spAutoFit/>
          </a:bodyPr>
          <a:lstStyle/>
          <a:p>
            <a:pPr algn="ctr"/>
            <a:r>
              <a:rPr lang="id-ID" sz="1600" b="1" dirty="0" smtClean="0"/>
              <a:t>Kehidupan Sosial yang rukun &amp; damai</a:t>
            </a:r>
            <a:endParaRPr lang="id-ID" sz="1600" b="1" dirty="0"/>
          </a:p>
        </p:txBody>
      </p:sp>
      <p:sp>
        <p:nvSpPr>
          <p:cNvPr id="20" name="TextBox 19"/>
          <p:cNvSpPr txBox="1"/>
          <p:nvPr/>
        </p:nvSpPr>
        <p:spPr>
          <a:xfrm>
            <a:off x="5857884" y="4028738"/>
            <a:ext cx="1857388" cy="584775"/>
          </a:xfrm>
          <a:prstGeom prst="rect">
            <a:avLst/>
          </a:prstGeom>
          <a:noFill/>
          <a:ln>
            <a:solidFill>
              <a:schemeClr val="tx1"/>
            </a:solidFill>
          </a:ln>
        </p:spPr>
        <p:txBody>
          <a:bodyPr wrap="square" rtlCol="0">
            <a:spAutoFit/>
          </a:bodyPr>
          <a:lstStyle/>
          <a:p>
            <a:pPr algn="ctr"/>
            <a:r>
              <a:rPr lang="id-ID" sz="1600" b="1" dirty="0" smtClean="0"/>
              <a:t>Budaya Nasional &amp; Daerah yang kuat</a:t>
            </a:r>
            <a:endParaRPr lang="id-ID" sz="1600" b="1" dirty="0"/>
          </a:p>
        </p:txBody>
      </p:sp>
      <p:sp>
        <p:nvSpPr>
          <p:cNvPr id="23" name="TextBox 22"/>
          <p:cNvSpPr txBox="1"/>
          <p:nvPr/>
        </p:nvSpPr>
        <p:spPr>
          <a:xfrm>
            <a:off x="3428992" y="5177395"/>
            <a:ext cx="1857388" cy="1323439"/>
          </a:xfrm>
          <a:prstGeom prst="rect">
            <a:avLst/>
          </a:prstGeom>
          <a:noFill/>
          <a:ln>
            <a:solidFill>
              <a:schemeClr val="tx1"/>
            </a:solidFill>
          </a:ln>
        </p:spPr>
        <p:txBody>
          <a:bodyPr wrap="square" rtlCol="0">
            <a:spAutoFit/>
          </a:bodyPr>
          <a:lstStyle/>
          <a:p>
            <a:pPr algn="ctr"/>
            <a:r>
              <a:rPr lang="id-ID" sz="1600" b="1" dirty="0" smtClean="0"/>
              <a:t>Sishankamrata yang Kuat Untuk melindungi kepentingan nasional</a:t>
            </a:r>
            <a:endParaRPr lang="id-ID" sz="1600" b="1" dirty="0"/>
          </a:p>
        </p:txBody>
      </p:sp>
      <p:sp>
        <p:nvSpPr>
          <p:cNvPr id="24" name="TextBox 23"/>
          <p:cNvSpPr txBox="1"/>
          <p:nvPr/>
        </p:nvSpPr>
        <p:spPr>
          <a:xfrm>
            <a:off x="5857884" y="4884019"/>
            <a:ext cx="1857388" cy="830997"/>
          </a:xfrm>
          <a:prstGeom prst="rect">
            <a:avLst/>
          </a:prstGeom>
          <a:noFill/>
          <a:ln>
            <a:solidFill>
              <a:schemeClr val="tx1"/>
            </a:solidFill>
          </a:ln>
        </p:spPr>
        <p:txBody>
          <a:bodyPr wrap="square" rtlCol="0">
            <a:spAutoFit/>
          </a:bodyPr>
          <a:lstStyle/>
          <a:p>
            <a:pPr algn="ctr"/>
            <a:r>
              <a:rPr lang="id-ID" sz="1600" b="1" dirty="0" smtClean="0"/>
              <a:t>Rasa Aman dan Ketertiban Masyarakat</a:t>
            </a:r>
            <a:endParaRPr lang="id-ID" sz="1600" b="1" dirty="0"/>
          </a:p>
        </p:txBody>
      </p:sp>
      <p:sp>
        <p:nvSpPr>
          <p:cNvPr id="30" name="Down Arrow 29"/>
          <p:cNvSpPr/>
          <p:nvPr/>
        </p:nvSpPr>
        <p:spPr>
          <a:xfrm rot="10800000">
            <a:off x="4000496" y="4463015"/>
            <a:ext cx="571504" cy="64294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Up Arrow 30"/>
          <p:cNvSpPr/>
          <p:nvPr/>
        </p:nvSpPr>
        <p:spPr>
          <a:xfrm rot="10800000">
            <a:off x="3929058" y="1752600"/>
            <a:ext cx="571504" cy="71438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TextBox 46"/>
          <p:cNvSpPr txBox="1"/>
          <p:nvPr/>
        </p:nvSpPr>
        <p:spPr>
          <a:xfrm rot="5400000">
            <a:off x="6129377" y="3443258"/>
            <a:ext cx="5143537" cy="400110"/>
          </a:xfrm>
          <a:prstGeom prst="rect">
            <a:avLst/>
          </a:prstGeom>
          <a:noFill/>
          <a:ln>
            <a:noFill/>
          </a:ln>
        </p:spPr>
        <p:txBody>
          <a:bodyPr wrap="square" rtlCol="0">
            <a:spAutoFit/>
          </a:bodyPr>
          <a:lstStyle/>
          <a:p>
            <a:pPr algn="ctr"/>
            <a:r>
              <a:rPr lang="id-ID" sz="2000" b="1" dirty="0" smtClean="0"/>
              <a:t>NEGARA KESATUAN REPUBLIK INDONESIA  </a:t>
            </a:r>
          </a:p>
        </p:txBody>
      </p:sp>
      <p:sp>
        <p:nvSpPr>
          <p:cNvPr id="48" name="Right Arrow 47"/>
          <p:cNvSpPr/>
          <p:nvPr/>
        </p:nvSpPr>
        <p:spPr>
          <a:xfrm>
            <a:off x="7848600" y="1500174"/>
            <a:ext cx="402457" cy="4000528"/>
          </a:xfrm>
          <a:prstGeom prst="rightArrow">
            <a:avLst>
              <a:gd name="adj1" fmla="val 50000"/>
              <a:gd name="adj2" fmla="val 691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4" name="Straight Arrow Connector 33"/>
          <p:cNvCxnSpPr>
            <a:stCxn id="13" idx="6"/>
            <a:endCxn id="17" idx="1"/>
          </p:cNvCxnSpPr>
          <p:nvPr/>
        </p:nvCxnSpPr>
        <p:spPr>
          <a:xfrm flipV="1">
            <a:off x="5357818" y="1721124"/>
            <a:ext cx="500066" cy="17417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6"/>
            <a:endCxn id="18" idx="1"/>
          </p:cNvCxnSpPr>
          <p:nvPr/>
        </p:nvCxnSpPr>
        <p:spPr>
          <a:xfrm flipV="1">
            <a:off x="5357818" y="2565109"/>
            <a:ext cx="500066" cy="89777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6"/>
            <a:endCxn id="20" idx="1"/>
          </p:cNvCxnSpPr>
          <p:nvPr/>
        </p:nvCxnSpPr>
        <p:spPr>
          <a:xfrm>
            <a:off x="5357818" y="3462883"/>
            <a:ext cx="500066" cy="858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6"/>
            <a:endCxn id="24" idx="1"/>
          </p:cNvCxnSpPr>
          <p:nvPr/>
        </p:nvCxnSpPr>
        <p:spPr>
          <a:xfrm>
            <a:off x="5357818" y="3462883"/>
            <a:ext cx="500066" cy="18366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3" idx="6"/>
            <a:endCxn id="19" idx="1"/>
          </p:cNvCxnSpPr>
          <p:nvPr/>
        </p:nvCxnSpPr>
        <p:spPr>
          <a:xfrm>
            <a:off x="5357818" y="3462883"/>
            <a:ext cx="500066" cy="74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5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2000"/>
                                        <p:tgtEl>
                                          <p:spTgt spid="1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ircle(in)">
                                      <p:cBhvr>
                                        <p:cTn id="60" dur="2000"/>
                                        <p:tgtEl>
                                          <p:spTgt spid="20"/>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circle(in)">
                                      <p:cBhvr>
                                        <p:cTn id="63" dur="2000"/>
                                        <p:tgtEl>
                                          <p:spTgt spid="23"/>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in)">
                                      <p:cBhvr>
                                        <p:cTn id="66" dur="2000"/>
                                        <p:tgtEl>
                                          <p:spTgt spid="2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ircle(in)">
                                      <p:cBhvr>
                                        <p:cTn id="69" dur="2000"/>
                                        <p:tgtEl>
                                          <p:spTgt spid="30"/>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ircle(in)">
                                      <p:cBhvr>
                                        <p:cTn id="72" dur="2000"/>
                                        <p:tgtEl>
                                          <p:spTgt spid="31"/>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circle(in)">
                                      <p:cBhvr>
                                        <p:cTn id="78" dur="2000"/>
                                        <p:tgtEl>
                                          <p:spTgt spid="48"/>
                                        </p:tgtEl>
                                      </p:cBhvr>
                                    </p:animEffect>
                                  </p:childTnLst>
                                </p:cTn>
                              </p:par>
                              <p:par>
                                <p:cTn id="79" presetID="6" presetClass="entr" presetSubtype="16"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circle(in)">
                                      <p:cBhvr>
                                        <p:cTn id="81" dur="2000"/>
                                        <p:tgtEl>
                                          <p:spTgt spid="34"/>
                                        </p:tgtEl>
                                      </p:cBhvr>
                                    </p:animEffect>
                                  </p:childTnLst>
                                </p:cTn>
                              </p:par>
                              <p:par>
                                <p:cTn id="82" presetID="6"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circle(in)">
                                      <p:cBhvr>
                                        <p:cTn id="84" dur="2000"/>
                                        <p:tgtEl>
                                          <p:spTgt spid="37"/>
                                        </p:tgtEl>
                                      </p:cBhvr>
                                    </p:animEffect>
                                  </p:childTnLst>
                                </p:cTn>
                              </p:par>
                              <p:par>
                                <p:cTn id="85" presetID="6" presetClass="entr" presetSubtype="16"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circle(in)">
                                      <p:cBhvr>
                                        <p:cTn id="87" dur="2000"/>
                                        <p:tgtEl>
                                          <p:spTgt spid="45"/>
                                        </p:tgtEl>
                                      </p:cBhvr>
                                    </p:animEffect>
                                  </p:childTnLst>
                                </p:cTn>
                              </p:par>
                              <p:par>
                                <p:cTn id="88" presetID="6" presetClass="entr" presetSubtype="16"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circle(in)">
                                      <p:cBhvr>
                                        <p:cTn id="90" dur="2000"/>
                                        <p:tgtEl>
                                          <p:spTgt spid="50"/>
                                        </p:tgtEl>
                                      </p:cBhvr>
                                    </p:animEffect>
                                  </p:childTnLst>
                                </p:cTn>
                              </p:par>
                              <p:par>
                                <p:cTn id="91" presetID="6" presetClass="entr" presetSubtype="16"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circle(in)">
                                      <p:cBhvr>
                                        <p:cTn id="9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animBg="1"/>
      <p:bldP spid="20" grpId="0" animBg="1"/>
      <p:bldP spid="23" grpId="0" animBg="1"/>
      <p:bldP spid="24" grpId="0" animBg="1"/>
      <p:bldP spid="30" grpId="0" animBg="1"/>
      <p:bldP spid="31" grpId="0" animBg="1"/>
      <p:bldP spid="47" grpId="0"/>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10000"/>
          </a:bodyPr>
          <a:lstStyle/>
          <a:p>
            <a:pPr marL="514350" indent="-514350">
              <a:buNone/>
            </a:pPr>
            <a:r>
              <a:rPr lang="id-ID" sz="3300" b="1" dirty="0"/>
              <a:t>2. Deklarasi Kemerdekaan: Pembukaan UUD 1945</a:t>
            </a:r>
          </a:p>
          <a:p>
            <a:pPr lvl="1">
              <a:buFont typeface="Arial" pitchFamily="34" charset="0"/>
              <a:buChar char="•"/>
            </a:pPr>
            <a:r>
              <a:rPr lang="id-ID" sz="3100" dirty="0"/>
              <a:t>Melindungi segenap tumpah darah Indonesia</a:t>
            </a:r>
          </a:p>
          <a:p>
            <a:pPr lvl="1">
              <a:buFont typeface="Arial" pitchFamily="34" charset="0"/>
              <a:buChar char="•"/>
            </a:pPr>
            <a:r>
              <a:rPr lang="id-ID" sz="3100" dirty="0"/>
              <a:t>Memajukan kesejahteraan umum (welfare state</a:t>
            </a:r>
            <a:r>
              <a:rPr lang="id-ID" sz="3100" dirty="0" smtClean="0"/>
              <a:t>)</a:t>
            </a:r>
          </a:p>
          <a:p>
            <a:pPr lvl="1">
              <a:buFont typeface="Arial" pitchFamily="34" charset="0"/>
              <a:buChar char="•"/>
            </a:pPr>
            <a:r>
              <a:rPr lang="id-ID" sz="3100" dirty="0" smtClean="0"/>
              <a:t>Mencerdaskan kehidupan bangsa</a:t>
            </a:r>
          </a:p>
          <a:p>
            <a:pPr lvl="1">
              <a:buFont typeface="Arial" pitchFamily="34" charset="0"/>
              <a:buChar char="•"/>
            </a:pPr>
            <a:r>
              <a:rPr lang="id-ID" sz="3100" dirty="0" smtClean="0"/>
              <a:t>Ikut menjaga perdamaian dunia</a:t>
            </a:r>
            <a:endParaRPr lang="id-ID" sz="3100" dirty="0"/>
          </a:p>
          <a:p>
            <a:pPr marL="514350" indent="-514350">
              <a:buNone/>
            </a:pPr>
            <a:r>
              <a:rPr lang="id-ID" sz="3600" b="1" dirty="0"/>
              <a:t>3. Konstitusi: </a:t>
            </a:r>
            <a:r>
              <a:rPr lang="id-ID" sz="3600" b="1" dirty="0" smtClean="0"/>
              <a:t>Pasal </a:t>
            </a:r>
            <a:r>
              <a:rPr lang="id-ID" sz="3600" b="1" dirty="0"/>
              <a:t>33 </a:t>
            </a:r>
            <a:r>
              <a:rPr lang="id-ID" sz="3600" b="1" dirty="0" smtClean="0"/>
              <a:t>Ayat </a:t>
            </a:r>
            <a:r>
              <a:rPr lang="id-ID" sz="3600" b="1" dirty="0"/>
              <a:t>1 UUD 1945</a:t>
            </a:r>
          </a:p>
          <a:p>
            <a:pPr marL="514350" indent="-514350">
              <a:buNone/>
            </a:pPr>
            <a:r>
              <a:rPr lang="id-ID" dirty="0"/>
              <a:t>	</a:t>
            </a:r>
            <a:r>
              <a:rPr lang="id-ID" sz="3100" dirty="0"/>
              <a:t>“Perekonomian disusun sebagai usaha bersama berdasarkan azas kekeluargaan.” (Bentuk usaha yang paling cocok ialah Koperasi)</a:t>
            </a:r>
          </a:p>
          <a:p>
            <a:pPr marL="514350" indent="-514350">
              <a:buNone/>
            </a:pPr>
            <a:r>
              <a:rPr lang="id-ID" sz="3100" dirty="0"/>
              <a:t>	Kata Bung Hatta: pasal 33 adalah Politik Sosial Ekonomi NKRI</a:t>
            </a:r>
          </a:p>
          <a:p>
            <a:pPr marL="0" indent="0">
              <a:buNone/>
            </a:pPr>
            <a:endParaRPr lang="id-ID" dirty="0"/>
          </a:p>
        </p:txBody>
      </p:sp>
    </p:spTree>
    <p:extLst>
      <p:ext uri="{BB962C8B-B14F-4D97-AF65-F5344CB8AC3E}">
        <p14:creationId xmlns="" xmlns:p14="http://schemas.microsoft.com/office/powerpoint/2010/main" val="3043891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noFill/>
        </p:spPr>
        <p:txBody>
          <a:bodyPr>
            <a:normAutofit fontScale="90000"/>
          </a:bodyPr>
          <a:lstStyle/>
          <a:p>
            <a:r>
              <a:rPr lang="id-ID" sz="3600" b="1" dirty="0" smtClean="0">
                <a:solidFill>
                  <a:srgbClr val="C00000"/>
                </a:solidFill>
                <a:latin typeface="+mn-lt"/>
              </a:rPr>
              <a:t>IV. VISI DAN MISI DEKOPIN</a:t>
            </a:r>
            <a:endParaRPr lang="id-ID" sz="3600" b="1" dirty="0">
              <a:solidFill>
                <a:srgbClr val="C00000"/>
              </a:solidFill>
              <a:latin typeface="+mn-lt"/>
            </a:endParaRPr>
          </a:p>
        </p:txBody>
      </p:sp>
      <p:sp>
        <p:nvSpPr>
          <p:cNvPr id="3" name="Content Placeholder 2"/>
          <p:cNvSpPr>
            <a:spLocks noGrp="1"/>
          </p:cNvSpPr>
          <p:nvPr>
            <p:ph idx="1"/>
          </p:nvPr>
        </p:nvSpPr>
        <p:spPr>
          <a:xfrm>
            <a:off x="457200" y="1219200"/>
            <a:ext cx="8229600" cy="5410200"/>
          </a:xfrm>
          <a:noFill/>
          <a:ln>
            <a:solidFill>
              <a:schemeClr val="bg1">
                <a:lumMod val="65000"/>
              </a:schemeClr>
            </a:solidFill>
          </a:ln>
        </p:spPr>
        <p:txBody>
          <a:bodyPr>
            <a:normAutofit fontScale="77500" lnSpcReduction="20000"/>
          </a:bodyPr>
          <a:lstStyle/>
          <a:p>
            <a:pPr marL="514350" indent="-514350">
              <a:buFont typeface="+mj-lt"/>
              <a:buAutoNum type="arabicPeriod"/>
            </a:pPr>
            <a:r>
              <a:rPr lang="id-ID" b="1" dirty="0" smtClean="0"/>
              <a:t>Visi </a:t>
            </a:r>
          </a:p>
          <a:p>
            <a:pPr marL="530225" indent="-530225">
              <a:buNone/>
            </a:pPr>
            <a:r>
              <a:rPr lang="id-ID" dirty="0" smtClean="0"/>
              <a:t>	Menjadi wadah perjuangan , pembawa aspirasi  dan pemberdayaan  koperasi  sebagai  pilar ekonomi nasional </a:t>
            </a:r>
          </a:p>
          <a:p>
            <a:pPr marL="530225" indent="-530225">
              <a:buNone/>
            </a:pPr>
            <a:endParaRPr lang="id-ID" dirty="0" smtClean="0"/>
          </a:p>
          <a:p>
            <a:pPr marL="514350" indent="-514350">
              <a:buFont typeface="+mj-lt"/>
              <a:buAutoNum type="arabicPeriod" startAt="2"/>
            </a:pPr>
            <a:r>
              <a:rPr lang="id-ID" b="1" dirty="0" smtClean="0"/>
              <a:t>Misi </a:t>
            </a:r>
          </a:p>
          <a:p>
            <a:pPr marL="900113" indent="-369888">
              <a:buFont typeface="+mj-lt"/>
              <a:buAutoNum type="alphaLcPeriod"/>
            </a:pPr>
            <a:r>
              <a:rPr lang="id-ID" dirty="0" smtClean="0"/>
              <a:t>Mengembangkan kapasitas  Dekopin sebagai wadah gerakan koperasi dalam memperjuangkan kepentingan anggota, </a:t>
            </a:r>
          </a:p>
          <a:p>
            <a:pPr marL="900113" indent="-369888">
              <a:buFont typeface="+mj-lt"/>
              <a:buAutoNum type="alphaLcPeriod"/>
            </a:pPr>
            <a:r>
              <a:rPr lang="id-ID" dirty="0" smtClean="0"/>
              <a:t>Mengembangkan kapabelitas Dekopin sebagai mitra pemerintah, masyarakat dan dunia usaha,</a:t>
            </a:r>
          </a:p>
          <a:p>
            <a:pPr marL="900113" indent="-369888">
              <a:buFont typeface="+mj-lt"/>
              <a:buAutoNum type="alphaLcPeriod"/>
            </a:pPr>
            <a:r>
              <a:rPr lang="id-ID" dirty="0" smtClean="0"/>
              <a:t>Mewujudkan Dekopin sebagai wadah yang efektif dalam menyalurkan aspirasi ekonomi, sosial dan budaya serta memberikan kontribusi terhadap pertumbuhan ekonomi yang berkeadilan dan peningkatan pendapatan anggota, </a:t>
            </a:r>
          </a:p>
          <a:p>
            <a:pPr marL="900113" indent="-369888">
              <a:buFont typeface="+mj-lt"/>
              <a:buAutoNum type="alphaLcPeriod"/>
            </a:pPr>
            <a:r>
              <a:rPr lang="id-ID" dirty="0" smtClean="0"/>
              <a:t>Membangun kerjasama strategis dengan instansi/lembaga terkait dalam pengemabngan koperasi di dalam dan luar negeri </a:t>
            </a:r>
          </a:p>
          <a:p>
            <a:pPr marL="900113" indent="-369888">
              <a:buFont typeface="+mj-lt"/>
              <a:buAutoNum type="alphaLcPeriod"/>
            </a:pPr>
            <a:r>
              <a:rPr lang="id-ID" dirty="0" smtClean="0"/>
              <a:t>Mendorong koperasi dalam berbagai aktifitas ekonomi sehingga koperasi berkontribusi nyata  dalam pertumbuhan ekonomi yang berkeadilan </a:t>
            </a:r>
          </a:p>
          <a:p>
            <a:pPr marL="514350" indent="-514350">
              <a:buFont typeface="+mj-lt"/>
              <a:buAutoNum type="arabicPeriod" startAt="2"/>
            </a:pPr>
            <a:endParaRPr lang="id-ID" dirty="0" smtClean="0"/>
          </a:p>
          <a:p>
            <a:pPr marL="514350" indent="-514350">
              <a:buFont typeface="+mj-lt"/>
              <a:buAutoNum type="arabicPeriod" startAt="2"/>
            </a:pPr>
            <a:endParaRPr lang="id-ID" dirty="0"/>
          </a:p>
        </p:txBody>
      </p:sp>
    </p:spTree>
    <p:extLst>
      <p:ext uri="{BB962C8B-B14F-4D97-AF65-F5344CB8AC3E}">
        <p14:creationId xmlns="" xmlns:p14="http://schemas.microsoft.com/office/powerpoint/2010/main" val="317714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21568"/>
          </a:xfrm>
          <a:noFill/>
        </p:spPr>
        <p:txBody>
          <a:bodyPr>
            <a:noAutofit/>
          </a:bodyPr>
          <a:lstStyle/>
          <a:p>
            <a:pPr algn="l"/>
            <a:r>
              <a:rPr lang="id-ID" sz="3200" b="1" dirty="0" smtClean="0">
                <a:solidFill>
                  <a:srgbClr val="C00000"/>
                </a:solidFill>
                <a:latin typeface="+mn-lt"/>
              </a:rPr>
              <a:t>V. SASARAN</a:t>
            </a:r>
            <a:endParaRPr lang="id-ID" sz="3200" b="1" dirty="0">
              <a:solidFill>
                <a:srgbClr val="C00000"/>
              </a:solidFill>
              <a:latin typeface="+mn-lt"/>
            </a:endParaRPr>
          </a:p>
        </p:txBody>
      </p:sp>
      <p:sp>
        <p:nvSpPr>
          <p:cNvPr id="4" name="Rectangle 3"/>
          <p:cNvSpPr/>
          <p:nvPr/>
        </p:nvSpPr>
        <p:spPr>
          <a:xfrm>
            <a:off x="179512" y="1028343"/>
            <a:ext cx="8784976" cy="5262979"/>
          </a:xfrm>
          <a:prstGeom prst="rect">
            <a:avLst/>
          </a:prstGeom>
        </p:spPr>
        <p:txBody>
          <a:bodyPr wrap="square">
            <a:spAutoFit/>
          </a:bodyPr>
          <a:lstStyle/>
          <a:p>
            <a:pPr marL="342900" lvl="0" indent="-342900">
              <a:buFont typeface="+mj-lt"/>
              <a:buAutoNum type="arabicPeriod"/>
            </a:pPr>
            <a:r>
              <a:rPr lang="id-ID" sz="2400" dirty="0"/>
              <a:t>Peningkatan fungsi dan peran koperasi di sektor riil dan keuangan pada Koperasi Produsen, Koperasi Konsumen, Koperasi Simpan Pinjam, dan Koperasi Jasa.</a:t>
            </a:r>
            <a:endParaRPr lang="en-US" sz="2400" dirty="0"/>
          </a:p>
          <a:p>
            <a:pPr marL="342900" lvl="0" indent="-342900">
              <a:buFont typeface="+mj-lt"/>
              <a:buAutoNum type="arabicPeriod"/>
            </a:pPr>
            <a:r>
              <a:rPr lang="id-ID" sz="2400" dirty="0"/>
              <a:t>Rasionalisasi jumlah koperasi.</a:t>
            </a:r>
            <a:endParaRPr lang="en-US" sz="2400" dirty="0"/>
          </a:p>
          <a:p>
            <a:pPr marL="342900" lvl="0" indent="-342900">
              <a:buFont typeface="+mj-lt"/>
              <a:buAutoNum type="arabicPeriod"/>
            </a:pPr>
            <a:r>
              <a:rPr lang="id-ID" sz="2400" dirty="0"/>
              <a:t>K</a:t>
            </a:r>
            <a:r>
              <a:rPr lang="id-ID" sz="2400" dirty="0" smtClean="0"/>
              <a:t>operasi </a:t>
            </a:r>
            <a:r>
              <a:rPr lang="id-ID" sz="2400" dirty="0"/>
              <a:t>yang kuat dan tangguh.</a:t>
            </a:r>
            <a:endParaRPr lang="en-US" sz="2400" dirty="0"/>
          </a:p>
          <a:p>
            <a:pPr marL="342900" lvl="0" indent="-342900">
              <a:buFont typeface="+mj-lt"/>
              <a:buAutoNum type="arabicPeriod"/>
            </a:pPr>
            <a:r>
              <a:rPr lang="id-ID" sz="2400" dirty="0"/>
              <a:t>Menciptakan kelembagaan koperasi yang sehat dan mandiri.</a:t>
            </a:r>
            <a:endParaRPr lang="en-US" sz="2400" dirty="0"/>
          </a:p>
          <a:p>
            <a:pPr marL="342900" lvl="0" indent="-342900">
              <a:buFont typeface="+mj-lt"/>
              <a:buAutoNum type="arabicPeriod"/>
            </a:pPr>
            <a:r>
              <a:rPr lang="id-ID" sz="2400" dirty="0"/>
              <a:t>Percepatan pembentukan dan keberfungsian lembaga pengawasan KSP dan lembaga penjaminan KSP.</a:t>
            </a:r>
            <a:endParaRPr lang="en-US" sz="2400" dirty="0"/>
          </a:p>
          <a:p>
            <a:pPr marL="342900" lvl="0" indent="-342900">
              <a:buFont typeface="+mj-lt"/>
              <a:buAutoNum type="arabicPeriod"/>
            </a:pPr>
            <a:r>
              <a:rPr lang="id-ID" sz="2400" dirty="0"/>
              <a:t>Penataan sektor usaha yang hanya boleh diusahakan oleh koperasi.</a:t>
            </a:r>
            <a:endParaRPr lang="en-US" sz="2400" dirty="0"/>
          </a:p>
          <a:p>
            <a:pPr marL="342900" lvl="0" indent="-342900">
              <a:buFont typeface="+mj-lt"/>
              <a:buAutoNum type="arabicPeriod"/>
            </a:pPr>
            <a:r>
              <a:rPr lang="id-ID" sz="2400" dirty="0"/>
              <a:t>Penguatan kelembagaan gerakan koperasi.</a:t>
            </a:r>
            <a:endParaRPr lang="en-US" sz="2400" dirty="0"/>
          </a:p>
          <a:p>
            <a:pPr marL="342900" lvl="0" indent="-342900">
              <a:buFont typeface="+mj-lt"/>
              <a:buAutoNum type="arabicPeriod"/>
            </a:pPr>
            <a:r>
              <a:rPr lang="id-ID" sz="2400" dirty="0"/>
              <a:t>Meningkatnya kualitas partisipasi anggota.</a:t>
            </a:r>
            <a:endParaRPr lang="en-US" sz="2400" dirty="0"/>
          </a:p>
          <a:p>
            <a:pPr marL="342900" indent="-342900">
              <a:buFont typeface="+mj-lt"/>
              <a:buAutoNum type="arabicPeriod"/>
            </a:pPr>
            <a:r>
              <a:rPr lang="id-ID" sz="2400" dirty="0"/>
              <a:t>Meningkatnya kualitas pengawas dan pengurus dalam pengelolaan koperasi.</a:t>
            </a:r>
            <a:endParaRPr lang="en-US" sz="2400" dirty="0"/>
          </a:p>
        </p:txBody>
      </p:sp>
    </p:spTree>
    <p:extLst>
      <p:ext uri="{BB962C8B-B14F-4D97-AF65-F5344CB8AC3E}">
        <p14:creationId xmlns="" xmlns:p14="http://schemas.microsoft.com/office/powerpoint/2010/main" val="831516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id-ID" sz="3200" b="1" dirty="0" smtClean="0">
                <a:solidFill>
                  <a:srgbClr val="C00000"/>
                </a:solidFill>
                <a:latin typeface="+mn-lt"/>
              </a:rPr>
              <a:t>VI. TANTANGAN</a:t>
            </a:r>
            <a:endParaRPr lang="id-ID" sz="3200" b="1" dirty="0">
              <a:solidFill>
                <a:srgbClr val="C00000"/>
              </a:solidFill>
              <a:latin typeface="+mn-lt"/>
            </a:endParaRPr>
          </a:p>
        </p:txBody>
      </p:sp>
      <p:sp>
        <p:nvSpPr>
          <p:cNvPr id="3" name="Content Placeholder 2"/>
          <p:cNvSpPr>
            <a:spLocks noGrp="1"/>
          </p:cNvSpPr>
          <p:nvPr>
            <p:ph idx="1"/>
          </p:nvPr>
        </p:nvSpPr>
        <p:spPr>
          <a:xfrm>
            <a:off x="457200" y="914400"/>
            <a:ext cx="8229600" cy="5562600"/>
          </a:xfrm>
        </p:spPr>
        <p:txBody>
          <a:bodyPr>
            <a:normAutofit/>
          </a:bodyPr>
          <a:lstStyle/>
          <a:p>
            <a:pPr marL="514350" indent="-514350">
              <a:buAutoNum type="alphaUcPeriod"/>
            </a:pPr>
            <a:r>
              <a:rPr lang="id-ID" sz="2800" dirty="0" smtClean="0"/>
              <a:t>Internal</a:t>
            </a:r>
          </a:p>
          <a:p>
            <a:pPr marL="880110" lvl="1" indent="-514350">
              <a:buFont typeface="+mj-lt"/>
              <a:buAutoNum type="arabicPeriod"/>
            </a:pPr>
            <a:r>
              <a:rPr lang="id-ID" sz="2600" dirty="0"/>
              <a:t>Rendahnya idiologisasi koperasi pada anggota </a:t>
            </a:r>
          </a:p>
          <a:p>
            <a:pPr marL="880110" lvl="1" indent="-514350">
              <a:buFont typeface="+mj-lt"/>
              <a:buAutoNum type="arabicPeriod"/>
            </a:pPr>
            <a:r>
              <a:rPr lang="id-ID" sz="2600" dirty="0"/>
              <a:t>Lemahnya kelembagaan koperasi (instabilisasi kepemimpinan)</a:t>
            </a:r>
          </a:p>
          <a:p>
            <a:pPr marL="880110" lvl="1" indent="-514350">
              <a:buFont typeface="+mj-lt"/>
              <a:buAutoNum type="arabicPeriod"/>
            </a:pPr>
            <a:r>
              <a:rPr lang="id-ID" sz="2600" dirty="0"/>
              <a:t>Lemahnya modal internal koperasi </a:t>
            </a:r>
          </a:p>
          <a:p>
            <a:pPr marL="880110" lvl="1" indent="-514350">
              <a:buFont typeface="+mj-lt"/>
              <a:buAutoNum type="arabicPeriod"/>
            </a:pPr>
            <a:r>
              <a:rPr lang="id-ID" sz="2600" dirty="0"/>
              <a:t>Kurangnya inovasi &amp; kreatifitas dalam  bisnis koperasi </a:t>
            </a:r>
          </a:p>
          <a:p>
            <a:pPr marL="880110" lvl="1" indent="-514350">
              <a:buFont typeface="+mj-lt"/>
              <a:buAutoNum type="arabicPeriod"/>
            </a:pPr>
            <a:r>
              <a:rPr lang="id-ID" sz="2600" dirty="0"/>
              <a:t>Lemahnya kualitas SDM dan kurangnya profesionalisme di Koperasi</a:t>
            </a:r>
          </a:p>
          <a:p>
            <a:pPr marL="880110" lvl="1" indent="-514350">
              <a:buFont typeface="+mj-lt"/>
              <a:buAutoNum type="arabicPeriod"/>
            </a:pPr>
            <a:r>
              <a:rPr lang="id-ID" sz="2600" dirty="0"/>
              <a:t>Lambanya implementasi &amp; pemanfaatan IT pada bisnis koperasi </a:t>
            </a:r>
          </a:p>
          <a:p>
            <a:pPr marL="880110" lvl="1" indent="-514350">
              <a:buFont typeface="+mj-lt"/>
              <a:buAutoNum type="arabicPeriod"/>
            </a:pPr>
            <a:r>
              <a:rPr lang="id-ID" sz="2600" dirty="0"/>
              <a:t>Rendahnya nilai (value) bisnis pada </a:t>
            </a:r>
            <a:r>
              <a:rPr lang="id-ID" sz="2600" dirty="0" smtClean="0"/>
              <a:t>koperasi </a:t>
            </a:r>
          </a:p>
          <a:p>
            <a:pPr marL="0" indent="0">
              <a:buNone/>
            </a:pPr>
            <a:endParaRPr lang="id-ID" dirty="0" smtClean="0"/>
          </a:p>
          <a:p>
            <a:pPr marL="0" indent="0">
              <a:buNone/>
            </a:pPr>
            <a:endParaRPr lang="id-ID" dirty="0" smtClean="0"/>
          </a:p>
          <a:p>
            <a:pPr marL="0" indent="0">
              <a:buNone/>
            </a:pPr>
            <a:endParaRPr lang="id-ID" dirty="0"/>
          </a:p>
        </p:txBody>
      </p:sp>
    </p:spTree>
    <p:extLst>
      <p:ext uri="{BB962C8B-B14F-4D97-AF65-F5344CB8AC3E}">
        <p14:creationId xmlns="" xmlns:p14="http://schemas.microsoft.com/office/powerpoint/2010/main" val="272136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39718"/>
          </a:xfrm>
        </p:spPr>
        <p:txBody>
          <a:bodyPr>
            <a:noAutofit/>
          </a:bodyPr>
          <a:lstStyle/>
          <a:p>
            <a:r>
              <a:rPr lang="id-ID" sz="3600" b="1" dirty="0" smtClean="0">
                <a:solidFill>
                  <a:srgbClr val="C00000"/>
                </a:solidFill>
              </a:rPr>
              <a:t>DAFTAR ISI</a:t>
            </a:r>
            <a:endParaRPr lang="id-ID" sz="3600" b="1" dirty="0">
              <a:solidFill>
                <a:srgbClr val="C00000"/>
              </a:solidFill>
            </a:endParaRPr>
          </a:p>
        </p:txBody>
      </p:sp>
      <p:sp>
        <p:nvSpPr>
          <p:cNvPr id="3" name="Content Placeholder 2"/>
          <p:cNvSpPr>
            <a:spLocks noGrp="1"/>
          </p:cNvSpPr>
          <p:nvPr>
            <p:ph idx="1"/>
          </p:nvPr>
        </p:nvSpPr>
        <p:spPr>
          <a:xfrm>
            <a:off x="457200" y="1600200"/>
            <a:ext cx="8229600" cy="4486292"/>
          </a:xfrm>
          <a:solidFill>
            <a:schemeClr val="accent6">
              <a:lumMod val="20000"/>
              <a:lumOff val="80000"/>
            </a:schemeClr>
          </a:solidFill>
        </p:spPr>
        <p:txBody>
          <a:bodyPr>
            <a:normAutofit/>
          </a:bodyPr>
          <a:lstStyle/>
          <a:p>
            <a:pPr marL="571500" indent="-571500">
              <a:buClr>
                <a:srgbClr val="00B050"/>
              </a:buClr>
              <a:buAutoNum type="romanUcPeriod"/>
            </a:pPr>
            <a:r>
              <a:rPr lang="id-ID" dirty="0" smtClean="0">
                <a:solidFill>
                  <a:schemeClr val="tx2"/>
                </a:solidFill>
              </a:rPr>
              <a:t>Latar Belakang</a:t>
            </a:r>
            <a:r>
              <a:rPr lang="id-ID" dirty="0">
                <a:solidFill>
                  <a:schemeClr val="tx2"/>
                </a:solidFill>
              </a:rPr>
              <a:t> </a:t>
            </a:r>
            <a:endParaRPr lang="id-ID" dirty="0" smtClean="0">
              <a:solidFill>
                <a:schemeClr val="tx2"/>
              </a:solidFill>
            </a:endParaRPr>
          </a:p>
          <a:p>
            <a:pPr marL="571500" indent="-571500">
              <a:buClr>
                <a:srgbClr val="00B050"/>
              </a:buClr>
              <a:buAutoNum type="romanUcPeriod"/>
            </a:pPr>
            <a:r>
              <a:rPr lang="id-ID" dirty="0" smtClean="0">
                <a:solidFill>
                  <a:schemeClr val="tx2"/>
                </a:solidFill>
              </a:rPr>
              <a:t>Tujuan</a:t>
            </a:r>
            <a:r>
              <a:rPr lang="id-ID" dirty="0">
                <a:solidFill>
                  <a:schemeClr val="tx2"/>
                </a:solidFill>
              </a:rPr>
              <a:t> </a:t>
            </a:r>
            <a:endParaRPr lang="id-ID" dirty="0" smtClean="0">
              <a:solidFill>
                <a:schemeClr val="tx2"/>
              </a:solidFill>
            </a:endParaRPr>
          </a:p>
          <a:p>
            <a:pPr marL="571500" indent="-571500">
              <a:buClr>
                <a:srgbClr val="00B050"/>
              </a:buClr>
              <a:buAutoNum type="romanUcPeriod"/>
            </a:pPr>
            <a:r>
              <a:rPr lang="id-ID" dirty="0" smtClean="0">
                <a:solidFill>
                  <a:schemeClr val="tx2"/>
                </a:solidFill>
              </a:rPr>
              <a:t>Landasan</a:t>
            </a:r>
            <a:r>
              <a:rPr lang="id-ID" dirty="0">
                <a:solidFill>
                  <a:schemeClr val="tx2"/>
                </a:solidFill>
              </a:rPr>
              <a:t> </a:t>
            </a:r>
            <a:endParaRPr lang="id-ID" dirty="0" smtClean="0">
              <a:solidFill>
                <a:schemeClr val="tx2"/>
              </a:solidFill>
            </a:endParaRPr>
          </a:p>
          <a:p>
            <a:pPr marL="571500" indent="-571500">
              <a:buClr>
                <a:srgbClr val="00B050"/>
              </a:buClr>
              <a:buAutoNum type="romanUcPeriod"/>
            </a:pPr>
            <a:r>
              <a:rPr lang="en-US" dirty="0" err="1" smtClean="0">
                <a:solidFill>
                  <a:schemeClr val="tx2"/>
                </a:solidFill>
              </a:rPr>
              <a:t>Visi</a:t>
            </a:r>
            <a:r>
              <a:rPr lang="en-US" dirty="0" smtClean="0">
                <a:solidFill>
                  <a:schemeClr val="tx2"/>
                </a:solidFill>
              </a:rPr>
              <a:t> </a:t>
            </a:r>
            <a:r>
              <a:rPr lang="en-US" dirty="0" err="1" smtClean="0">
                <a:solidFill>
                  <a:schemeClr val="tx2"/>
                </a:solidFill>
              </a:rPr>
              <a:t>dan</a:t>
            </a:r>
            <a:r>
              <a:rPr lang="en-US" dirty="0" smtClean="0">
                <a:solidFill>
                  <a:schemeClr val="tx2"/>
                </a:solidFill>
              </a:rPr>
              <a:t> </a:t>
            </a:r>
            <a:r>
              <a:rPr lang="en-US" dirty="0" err="1" smtClean="0">
                <a:solidFill>
                  <a:schemeClr val="tx2"/>
                </a:solidFill>
              </a:rPr>
              <a:t>Misi</a:t>
            </a:r>
            <a:r>
              <a:rPr lang="en-US" dirty="0" smtClean="0">
                <a:solidFill>
                  <a:schemeClr val="tx2"/>
                </a:solidFill>
              </a:rPr>
              <a:t> </a:t>
            </a:r>
            <a:r>
              <a:rPr lang="id-ID" dirty="0" smtClean="0">
                <a:solidFill>
                  <a:schemeClr val="tx2"/>
                </a:solidFill>
              </a:rPr>
              <a:t> </a:t>
            </a:r>
          </a:p>
          <a:p>
            <a:pPr marL="571500" indent="-571500">
              <a:buClr>
                <a:srgbClr val="00B050"/>
              </a:buClr>
              <a:buAutoNum type="romanUcPeriod"/>
            </a:pPr>
            <a:r>
              <a:rPr lang="id-ID" dirty="0" smtClean="0">
                <a:solidFill>
                  <a:schemeClr val="tx2"/>
                </a:solidFill>
              </a:rPr>
              <a:t>Sasaran </a:t>
            </a:r>
          </a:p>
          <a:p>
            <a:pPr marL="571500" indent="-571500">
              <a:buClr>
                <a:srgbClr val="00B050"/>
              </a:buClr>
              <a:buAutoNum type="romanUcPeriod"/>
            </a:pPr>
            <a:r>
              <a:rPr lang="id-ID" dirty="0" smtClean="0">
                <a:solidFill>
                  <a:schemeClr val="tx2"/>
                </a:solidFill>
              </a:rPr>
              <a:t>Tantangan</a:t>
            </a:r>
          </a:p>
          <a:p>
            <a:pPr marL="571500" indent="-571500">
              <a:buClr>
                <a:srgbClr val="00B050"/>
              </a:buClr>
              <a:buAutoNum type="romanUcPeriod"/>
            </a:pPr>
            <a:r>
              <a:rPr lang="en-US" dirty="0" err="1" smtClean="0">
                <a:solidFill>
                  <a:schemeClr val="tx2"/>
                </a:solidFill>
              </a:rPr>
              <a:t>Kebijakan</a:t>
            </a:r>
            <a:r>
              <a:rPr lang="en-US" dirty="0" smtClean="0">
                <a:solidFill>
                  <a:schemeClr val="tx2"/>
                </a:solidFill>
              </a:rPr>
              <a:t> </a:t>
            </a:r>
            <a:r>
              <a:rPr lang="en-US" dirty="0" err="1" smtClean="0">
                <a:solidFill>
                  <a:schemeClr val="tx2"/>
                </a:solidFill>
              </a:rPr>
              <a:t>dan</a:t>
            </a:r>
            <a:r>
              <a:rPr lang="en-US" dirty="0" smtClean="0">
                <a:solidFill>
                  <a:schemeClr val="tx2"/>
                </a:solidFill>
              </a:rPr>
              <a:t> </a:t>
            </a:r>
            <a:r>
              <a:rPr lang="en-US" dirty="0" err="1" smtClean="0">
                <a:solidFill>
                  <a:schemeClr val="tx2"/>
                </a:solidFill>
              </a:rPr>
              <a:t>Strategi</a:t>
            </a:r>
            <a:r>
              <a:rPr lang="id-ID" dirty="0">
                <a:solidFill>
                  <a:schemeClr val="tx2"/>
                </a:solidFill>
              </a:rPr>
              <a:t> </a:t>
            </a:r>
            <a:endParaRPr lang="id-ID" dirty="0" smtClean="0">
              <a:solidFill>
                <a:schemeClr val="tx2"/>
              </a:solidFill>
            </a:endParaRPr>
          </a:p>
          <a:p>
            <a:pPr marL="571500" indent="-571500">
              <a:buClr>
                <a:srgbClr val="00B050"/>
              </a:buClr>
              <a:buAutoNum type="romanUcPeriod"/>
            </a:pPr>
            <a:r>
              <a:rPr lang="id-ID" dirty="0" smtClean="0">
                <a:solidFill>
                  <a:schemeClr val="tx2"/>
                </a:solidFill>
              </a:rPr>
              <a:t>Program </a:t>
            </a:r>
            <a:r>
              <a:rPr lang="en-US" dirty="0" smtClean="0">
                <a:solidFill>
                  <a:schemeClr val="tx2"/>
                </a:solidFill>
              </a:rPr>
              <a:t>–</a:t>
            </a:r>
            <a:r>
              <a:rPr lang="id-ID" dirty="0" smtClean="0">
                <a:solidFill>
                  <a:schemeClr val="tx2"/>
                </a:solidFill>
              </a:rPr>
              <a:t>P</a:t>
            </a:r>
            <a:r>
              <a:rPr lang="en-US" dirty="0" err="1" smtClean="0">
                <a:solidFill>
                  <a:schemeClr val="tx2"/>
                </a:solidFill>
              </a:rPr>
              <a:t>rogram</a:t>
            </a:r>
            <a:r>
              <a:rPr lang="en-US" dirty="0" smtClean="0">
                <a:solidFill>
                  <a:schemeClr val="tx2"/>
                </a:solidFill>
              </a:rPr>
              <a:t> </a:t>
            </a:r>
            <a:r>
              <a:rPr lang="en-US" dirty="0" err="1" smtClean="0">
                <a:solidFill>
                  <a:schemeClr val="tx2"/>
                </a:solidFill>
              </a:rPr>
              <a:t>Strategis</a:t>
            </a:r>
            <a:endParaRPr lang="id-ID"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lnSpcReduction="10000"/>
          </a:bodyPr>
          <a:lstStyle/>
          <a:p>
            <a:pPr marL="0" indent="0">
              <a:buNone/>
            </a:pPr>
            <a:r>
              <a:rPr lang="id-ID" sz="2800" dirty="0" smtClean="0"/>
              <a:t>B. Eksternal</a:t>
            </a:r>
          </a:p>
          <a:p>
            <a:pPr marL="880110" lvl="1" indent="-514350">
              <a:buFont typeface="+mj-lt"/>
              <a:buAutoNum type="arabicPeriod"/>
            </a:pPr>
            <a:r>
              <a:rPr lang="id-ID" sz="2600" dirty="0"/>
              <a:t>Instabilisasi kondisi ekonomi, politik dan keamanan </a:t>
            </a:r>
          </a:p>
          <a:p>
            <a:pPr marL="880110" lvl="1" indent="-514350">
              <a:buFont typeface="+mj-lt"/>
              <a:buAutoNum type="arabicPeriod"/>
            </a:pPr>
            <a:r>
              <a:rPr lang="id-ID" sz="2600" dirty="0"/>
              <a:t>Ketidakberpihakan pemerintah pada koperasi</a:t>
            </a:r>
          </a:p>
          <a:p>
            <a:pPr marL="880110" lvl="1" indent="-514350">
              <a:buFont typeface="+mj-lt"/>
              <a:buAutoNum type="arabicPeriod"/>
            </a:pPr>
            <a:r>
              <a:rPr lang="id-ID" sz="2600" dirty="0"/>
              <a:t>Perundangan yang kurang memberikan ruang gerak pada bisnis koperasi </a:t>
            </a:r>
          </a:p>
          <a:p>
            <a:pPr marL="880110" lvl="1" indent="-514350">
              <a:buFont typeface="+mj-lt"/>
              <a:buAutoNum type="arabicPeriod"/>
            </a:pPr>
            <a:r>
              <a:rPr lang="id-ID" sz="2600" dirty="0"/>
              <a:t>KKN yang tinggi </a:t>
            </a:r>
          </a:p>
          <a:p>
            <a:pPr marL="880110" lvl="1" indent="-514350">
              <a:buFont typeface="+mj-lt"/>
              <a:buAutoNum type="arabicPeriod"/>
            </a:pPr>
            <a:r>
              <a:rPr lang="id-ID" sz="2600" dirty="0"/>
              <a:t>Infrastruktur penunjang bisnis yang tidak mendukung</a:t>
            </a:r>
          </a:p>
          <a:p>
            <a:pPr marL="880110" lvl="1" indent="-514350">
              <a:buFont typeface="+mj-lt"/>
              <a:buAutoNum type="arabicPeriod"/>
            </a:pPr>
            <a:r>
              <a:rPr lang="id-ID" sz="2600" dirty="0"/>
              <a:t>Kemiskinan dan disparitas yang tinggi strata sosial ekonomi masyarakat </a:t>
            </a:r>
          </a:p>
          <a:p>
            <a:pPr marL="880110" lvl="1" indent="-514350">
              <a:buFont typeface="+mj-lt"/>
              <a:buAutoNum type="arabicPeriod"/>
            </a:pPr>
            <a:r>
              <a:rPr lang="id-ID" sz="2600" dirty="0"/>
              <a:t>Ketimpangan yg lebar kemampuan ekonomi antar pelaku ekonomi ( BUMN, Swasta, dan Koperasi)</a:t>
            </a:r>
          </a:p>
        </p:txBody>
      </p:sp>
    </p:spTree>
    <p:extLst>
      <p:ext uri="{BB962C8B-B14F-4D97-AF65-F5344CB8AC3E}">
        <p14:creationId xmlns="" xmlns:p14="http://schemas.microsoft.com/office/powerpoint/2010/main" val="145651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28992" cy="412576"/>
          </a:xfrm>
          <a:noFill/>
        </p:spPr>
        <p:txBody>
          <a:bodyPr>
            <a:noAutofit/>
          </a:bodyPr>
          <a:lstStyle/>
          <a:p>
            <a:r>
              <a:rPr lang="id-ID" sz="2800" b="1" dirty="0" smtClean="0"/>
              <a:t>Analisis Lingkungan Strategis Gerakan Koperasi </a:t>
            </a:r>
            <a:endParaRPr lang="id-ID" sz="28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17925127"/>
              </p:ext>
            </p:extLst>
          </p:nvPr>
        </p:nvGraphicFramePr>
        <p:xfrm>
          <a:off x="152400" y="586525"/>
          <a:ext cx="8763000" cy="6135597"/>
        </p:xfrm>
        <a:graphic>
          <a:graphicData uri="http://schemas.openxmlformats.org/drawingml/2006/table">
            <a:tbl>
              <a:tblPr firstRow="1" bandRow="1">
                <a:tableStyleId>{5C22544A-7EE6-4342-B048-85BDC9FD1C3A}</a:tableStyleId>
              </a:tblPr>
              <a:tblGrid>
                <a:gridCol w="438150"/>
                <a:gridCol w="1009650"/>
                <a:gridCol w="7315200"/>
              </a:tblGrid>
              <a:tr h="617005">
                <a:tc>
                  <a:txBody>
                    <a:bodyPr/>
                    <a:lstStyle/>
                    <a:p>
                      <a:pPr algn="ctr"/>
                      <a:r>
                        <a:rPr lang="id-ID" sz="1800" dirty="0" smtClean="0"/>
                        <a:t>No </a:t>
                      </a:r>
                      <a:endParaRPr lang="id-ID" sz="1800" dirty="0"/>
                    </a:p>
                  </a:txBody>
                  <a:tcPr/>
                </a:tc>
                <a:tc>
                  <a:txBody>
                    <a:bodyPr/>
                    <a:lstStyle/>
                    <a:p>
                      <a:pPr algn="ctr"/>
                      <a:r>
                        <a:rPr lang="id-ID" sz="1800" dirty="0" smtClean="0"/>
                        <a:t>Lingkungan </a:t>
                      </a:r>
                      <a:endParaRPr lang="id-ID" sz="1800" dirty="0"/>
                    </a:p>
                  </a:txBody>
                  <a:tcPr/>
                </a:tc>
                <a:tc>
                  <a:txBody>
                    <a:bodyPr/>
                    <a:lstStyle/>
                    <a:p>
                      <a:pPr algn="ctr"/>
                      <a:r>
                        <a:rPr lang="id-ID" sz="1800" dirty="0" smtClean="0"/>
                        <a:t>Uraian </a:t>
                      </a:r>
                      <a:endParaRPr lang="id-ID" sz="1800" dirty="0"/>
                    </a:p>
                  </a:txBody>
                  <a:tcPr/>
                </a:tc>
              </a:tr>
              <a:tr h="5495517">
                <a:tc>
                  <a:txBody>
                    <a:bodyPr/>
                    <a:lstStyle/>
                    <a:p>
                      <a:pPr algn="ctr"/>
                      <a:r>
                        <a:rPr lang="id-ID" sz="1800" dirty="0" smtClean="0"/>
                        <a:t>1</a:t>
                      </a:r>
                      <a:endParaRPr lang="id-ID" sz="1800" dirty="0"/>
                    </a:p>
                  </a:txBody>
                  <a:tcPr/>
                </a:tc>
                <a:tc>
                  <a:txBody>
                    <a:bodyPr/>
                    <a:lstStyle/>
                    <a:p>
                      <a:r>
                        <a:rPr lang="id-ID" sz="1800" dirty="0" smtClean="0"/>
                        <a:t>Eksternal </a:t>
                      </a:r>
                      <a:endParaRPr lang="id-ID" sz="1800" dirty="0"/>
                    </a:p>
                  </a:txBody>
                  <a:tcPr/>
                </a:tc>
                <a:tc>
                  <a:txBody>
                    <a:bodyPr/>
                    <a:lstStyle/>
                    <a:p>
                      <a:pPr marL="342900" indent="-342900">
                        <a:buAutoNum type="arabicPeriod"/>
                      </a:pPr>
                      <a:r>
                        <a:rPr lang="id-ID" sz="1800" dirty="0" smtClean="0"/>
                        <a:t>Globalisasi,</a:t>
                      </a:r>
                      <a:r>
                        <a:rPr lang="id-ID" sz="1800" baseline="0" dirty="0" smtClean="0"/>
                        <a:t> blok </a:t>
                      </a:r>
                      <a:r>
                        <a:rPr lang="id-ID" sz="1800" dirty="0" smtClean="0"/>
                        <a:t>perdagangan</a:t>
                      </a:r>
                      <a:r>
                        <a:rPr lang="id-ID" sz="1800" baseline="0" dirty="0" smtClean="0"/>
                        <a:t>  kawasan dan perekonomian dunia </a:t>
                      </a:r>
                    </a:p>
                    <a:p>
                      <a:pPr marL="342900" indent="-342900">
                        <a:buAutoNum type="arabicPeriod"/>
                      </a:pPr>
                      <a:r>
                        <a:rPr lang="id-ID" sz="1800" baseline="0" dirty="0" smtClean="0"/>
                        <a:t>Persaingan antar negara dan persaingan bisnis yang sangat tinggi (hyper competition)</a:t>
                      </a:r>
                    </a:p>
                    <a:p>
                      <a:pPr marL="342900" indent="-342900">
                        <a:buAutoNum type="arabicPeriod"/>
                      </a:pPr>
                      <a:r>
                        <a:rPr lang="id-ID" sz="1800" baseline="0" dirty="0" smtClean="0"/>
                        <a:t>Perjanjian perdagangan bebas seperti  WTO, AFTA, CAFTA, APEC dan lain sebagainya mempengaruhi dinamika bisnis </a:t>
                      </a:r>
                    </a:p>
                    <a:p>
                      <a:pPr marL="342900" indent="-342900">
                        <a:buAutoNum type="arabicPeriod"/>
                      </a:pPr>
                      <a:r>
                        <a:rPr lang="id-ID" sz="1800" kern="1200" dirty="0" smtClean="0">
                          <a:solidFill>
                            <a:schemeClr val="dk1"/>
                          </a:solidFill>
                          <a:effectLst/>
                          <a:latin typeface="+mn-lt"/>
                          <a:ea typeface="+mn-ea"/>
                          <a:cs typeface="+mn-cs"/>
                        </a:rPr>
                        <a:t>ICA Decade 2020, yang menekankan pada perwujudan 1) koperasi sebagai pemimpin pembangunan ekonomi, sosial dan lingkungan yang berkelanjutan, 2) model usaha yang paling disukai oleh masyarakat, dan 3) bentuk usaha  yang sangat pesat berkembang</a:t>
                      </a:r>
                    </a:p>
                    <a:p>
                      <a:pPr marL="342900" indent="-342900">
                        <a:buAutoNum type="arabicPeriod"/>
                      </a:pPr>
                      <a:r>
                        <a:rPr lang="id-ID" sz="1800" kern="1200" dirty="0" smtClean="0">
                          <a:solidFill>
                            <a:schemeClr val="dk1"/>
                          </a:solidFill>
                          <a:effectLst/>
                          <a:latin typeface="+mn-lt"/>
                          <a:ea typeface="+mn-ea"/>
                          <a:cs typeface="+mn-cs"/>
                        </a:rPr>
                        <a:t>Pernyataan PBB pada Tahun Koperasi Dunia 2012 adalah 1) meningkatkan kesadaran masyarakat tentang pentingnya kontribusi koperasi dalam pembangunan ekonomi dan pencapaian MDG’s, 2) mempromosikan pembentukan dan pertumbuhan koperasi, dan 3) mendorong pemerintah untuk memantabkan kebijakan, hukum dan peraturan yang kondusif bagi pembentukan pertumbuhan dan stabilitas koperasi</a:t>
                      </a:r>
                    </a:p>
                    <a:p>
                      <a:pPr marL="342900" indent="-342900">
                        <a:buAutoNum type="arabicPeriod"/>
                      </a:pPr>
                      <a:r>
                        <a:rPr lang="en-US" sz="1800" kern="1200" dirty="0" err="1" smtClean="0">
                          <a:solidFill>
                            <a:schemeClr val="dk1"/>
                          </a:solidFill>
                          <a:effectLst/>
                          <a:latin typeface="+mn-lt"/>
                          <a:ea typeface="+mn-ea"/>
                          <a:cs typeface="+mn-cs"/>
                        </a:rPr>
                        <a:t>Pelaksanaan</a:t>
                      </a:r>
                      <a:r>
                        <a:rPr lang="en-US" sz="1800" kern="1200" dirty="0" smtClean="0">
                          <a:solidFill>
                            <a:schemeClr val="dk1"/>
                          </a:solidFill>
                          <a:effectLst/>
                          <a:latin typeface="+mn-lt"/>
                          <a:ea typeface="+mn-ea"/>
                          <a:cs typeface="+mn-cs"/>
                        </a:rPr>
                        <a:t> </a:t>
                      </a:r>
                      <a:r>
                        <a:rPr lang="en-US" sz="1800" i="1" kern="1200" dirty="0" err="1" smtClean="0">
                          <a:solidFill>
                            <a:schemeClr val="dk1"/>
                          </a:solidFill>
                          <a:effectLst/>
                          <a:latin typeface="+mn-lt"/>
                          <a:ea typeface="+mn-ea"/>
                          <a:cs typeface="+mn-cs"/>
                        </a:rPr>
                        <a:t>Millenium</a:t>
                      </a:r>
                      <a:r>
                        <a:rPr lang="en-US" sz="1800" i="1" kern="1200" dirty="0" smtClean="0">
                          <a:solidFill>
                            <a:schemeClr val="dk1"/>
                          </a:solidFill>
                          <a:effectLst/>
                          <a:latin typeface="+mn-lt"/>
                          <a:ea typeface="+mn-ea"/>
                          <a:cs typeface="+mn-cs"/>
                        </a:rPr>
                        <a:t> Development Goals</a:t>
                      </a:r>
                      <a:r>
                        <a:rPr lang="en-US" sz="1800" kern="1200" dirty="0" smtClean="0">
                          <a:solidFill>
                            <a:schemeClr val="dk1"/>
                          </a:solidFill>
                          <a:effectLst/>
                          <a:latin typeface="+mn-lt"/>
                          <a:ea typeface="+mn-ea"/>
                          <a:cs typeface="+mn-cs"/>
                        </a:rPr>
                        <a:t> (MDGs) 2005-2015 </a:t>
                      </a:r>
                      <a:r>
                        <a:rPr lang="en-US" sz="1800" kern="1200" dirty="0" err="1" smtClean="0">
                          <a:solidFill>
                            <a:schemeClr val="dk1"/>
                          </a:solidFill>
                          <a:effectLst/>
                          <a:latin typeface="+mn-lt"/>
                          <a:ea typeface="+mn-ea"/>
                          <a:cs typeface="+mn-cs"/>
                        </a:rPr>
                        <a:t>terutama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sasaran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pengentasan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kemiskinan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pemeliharaan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lingkungan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hidup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kemitraan</a:t>
                      </a:r>
                      <a:r>
                        <a:rPr lang="en-US" sz="1800" kern="1200" dirty="0" smtClean="0">
                          <a:solidFill>
                            <a:schemeClr val="dk1"/>
                          </a:solidFill>
                          <a:effectLst/>
                          <a:latin typeface="+mn-lt"/>
                          <a:ea typeface="+mn-ea"/>
                          <a:cs typeface="+mn-cs"/>
                        </a:rPr>
                        <a:t> global </a:t>
                      </a:r>
                      <a:r>
                        <a:rPr lang="en-US" sz="1800" kern="1200" dirty="0" err="1" smtClean="0">
                          <a:solidFill>
                            <a:schemeClr val="dk1"/>
                          </a:solidFill>
                          <a:effectLst/>
                          <a:latin typeface="+mn-lt"/>
                          <a:ea typeface="+mn-ea"/>
                          <a:cs typeface="+mn-cs"/>
                        </a:rPr>
                        <a:t>untuk</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pembangunan</a:t>
                      </a:r>
                      <a:r>
                        <a:rPr lang="id-ID" sz="1800" baseline="0" dirty="0" smtClean="0"/>
                        <a:t> </a:t>
                      </a:r>
                      <a:endParaRPr lang="id-ID" sz="1800" dirty="0"/>
                    </a:p>
                  </a:txBody>
                  <a:tcPr/>
                </a:tc>
              </a:tr>
            </a:tbl>
          </a:graphicData>
        </a:graphic>
      </p:graphicFrame>
    </p:spTree>
    <p:extLst>
      <p:ext uri="{BB962C8B-B14F-4D97-AF65-F5344CB8AC3E}">
        <p14:creationId xmlns="" xmlns:p14="http://schemas.microsoft.com/office/powerpoint/2010/main" val="477730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400"/>
            <a:ext cx="8928992" cy="457200"/>
          </a:xfrm>
          <a:noFill/>
        </p:spPr>
        <p:txBody>
          <a:bodyPr>
            <a:noAutofit/>
          </a:bodyPr>
          <a:lstStyle/>
          <a:p>
            <a:r>
              <a:rPr lang="id-ID" sz="3200" b="1" dirty="0" smtClean="0"/>
              <a:t>Analisis Lingkungan Strategis Gerakan Koperasi </a:t>
            </a:r>
            <a:endParaRPr lang="id-ID" sz="32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45370492"/>
              </p:ext>
            </p:extLst>
          </p:nvPr>
        </p:nvGraphicFramePr>
        <p:xfrm>
          <a:off x="152399" y="838200"/>
          <a:ext cx="8766413" cy="5714999"/>
        </p:xfrm>
        <a:graphic>
          <a:graphicData uri="http://schemas.openxmlformats.org/drawingml/2006/table">
            <a:tbl>
              <a:tblPr firstRow="1" bandRow="1">
                <a:tableStyleId>{5C22544A-7EE6-4342-B048-85BDC9FD1C3A}</a:tableStyleId>
              </a:tblPr>
              <a:tblGrid>
                <a:gridCol w="609601"/>
                <a:gridCol w="1295400"/>
                <a:gridCol w="6861412"/>
              </a:tblGrid>
              <a:tr h="876003">
                <a:tc>
                  <a:txBody>
                    <a:bodyPr/>
                    <a:lstStyle/>
                    <a:p>
                      <a:pPr algn="ctr"/>
                      <a:r>
                        <a:rPr lang="id-ID" sz="2400" dirty="0" smtClean="0"/>
                        <a:t>No </a:t>
                      </a:r>
                      <a:endParaRPr lang="id-ID" sz="2400" dirty="0"/>
                    </a:p>
                  </a:txBody>
                  <a:tcPr/>
                </a:tc>
                <a:tc>
                  <a:txBody>
                    <a:bodyPr/>
                    <a:lstStyle/>
                    <a:p>
                      <a:pPr algn="ctr"/>
                      <a:r>
                        <a:rPr lang="id-ID" sz="2400" dirty="0" smtClean="0"/>
                        <a:t>Lingkungan </a:t>
                      </a:r>
                      <a:endParaRPr lang="id-ID" sz="2400" dirty="0"/>
                    </a:p>
                  </a:txBody>
                  <a:tcPr/>
                </a:tc>
                <a:tc>
                  <a:txBody>
                    <a:bodyPr/>
                    <a:lstStyle/>
                    <a:p>
                      <a:pPr algn="ctr"/>
                      <a:r>
                        <a:rPr lang="id-ID" sz="2400" dirty="0" smtClean="0"/>
                        <a:t>Uraian </a:t>
                      </a:r>
                      <a:endParaRPr lang="id-ID" sz="2400" dirty="0"/>
                    </a:p>
                  </a:txBody>
                  <a:tcPr/>
                </a:tc>
              </a:tr>
              <a:tr h="4838996">
                <a:tc>
                  <a:txBody>
                    <a:bodyPr/>
                    <a:lstStyle/>
                    <a:p>
                      <a:pPr algn="ctr"/>
                      <a:r>
                        <a:rPr lang="id-ID" sz="2400" dirty="0" smtClean="0"/>
                        <a:t>2</a:t>
                      </a:r>
                      <a:endParaRPr lang="id-ID" sz="2400" dirty="0"/>
                    </a:p>
                  </a:txBody>
                  <a:tcPr/>
                </a:tc>
                <a:tc>
                  <a:txBody>
                    <a:bodyPr/>
                    <a:lstStyle/>
                    <a:p>
                      <a:r>
                        <a:rPr lang="id-ID" sz="2400" dirty="0" smtClean="0"/>
                        <a:t>Internal </a:t>
                      </a:r>
                      <a:endParaRPr lang="id-ID" sz="2400" dirty="0"/>
                    </a:p>
                  </a:txBody>
                  <a:tcPr/>
                </a:tc>
                <a:tc>
                  <a:txBody>
                    <a:bodyPr/>
                    <a:lstStyle/>
                    <a:p>
                      <a:pPr marL="342900" indent="-342900">
                        <a:buAutoNum type="arabicPeriod"/>
                      </a:pPr>
                      <a:r>
                        <a:rPr lang="id-ID" sz="2400" dirty="0" smtClean="0"/>
                        <a:t>Kelemahan penerapan nilai dan dan prinsip</a:t>
                      </a:r>
                      <a:r>
                        <a:rPr lang="id-ID" sz="2400" baseline="0" dirty="0" smtClean="0"/>
                        <a:t> koperasi di kalangan koperasi </a:t>
                      </a:r>
                    </a:p>
                    <a:p>
                      <a:pPr marL="342900" indent="-342900">
                        <a:buAutoNum type="arabicPeriod"/>
                      </a:pPr>
                      <a:r>
                        <a:rPr lang="id-ID" sz="2400" baseline="0" dirty="0" smtClean="0"/>
                        <a:t>Rendahnya partisipasi anggota pada permodalan, usaha dan keorganisasian koperasi </a:t>
                      </a:r>
                    </a:p>
                    <a:p>
                      <a:pPr marL="342900" indent="-342900">
                        <a:buAutoNum type="arabicPeriod"/>
                      </a:pPr>
                      <a:r>
                        <a:rPr lang="id-ID" sz="2400" baseline="0" dirty="0" smtClean="0"/>
                        <a:t>Kelemahan koperasi pada sisi permodalan, SDM, manajemen, jaringan usaha dan aspek kelembagaan serta rendahnya jaringan kerjasama gerakan koperasi </a:t>
                      </a:r>
                    </a:p>
                    <a:p>
                      <a:pPr marL="342900" indent="-342900">
                        <a:buAutoNum type="arabicPeriod"/>
                      </a:pPr>
                      <a:r>
                        <a:rPr lang="id-ID" sz="2400" baseline="0" dirty="0" smtClean="0"/>
                        <a:t>Kontribusi koperasi pada  indikator ekonomi secara domestik atau nasional masih rendah </a:t>
                      </a:r>
                    </a:p>
                    <a:p>
                      <a:pPr marL="342900" indent="-342900">
                        <a:buAutoNum type="arabicPeriod"/>
                      </a:pPr>
                      <a:r>
                        <a:rPr lang="id-ID" sz="2400" baseline="0" dirty="0" smtClean="0"/>
                        <a:t>Belum kondusifnya lingkungan strategis yang berpihak pada gerakan koperasi </a:t>
                      </a:r>
                    </a:p>
                  </a:txBody>
                  <a:tcPr/>
                </a:tc>
              </a:tr>
            </a:tbl>
          </a:graphicData>
        </a:graphic>
      </p:graphicFrame>
    </p:spTree>
    <p:extLst>
      <p:ext uri="{BB962C8B-B14F-4D97-AF65-F5344CB8AC3E}">
        <p14:creationId xmlns="" xmlns:p14="http://schemas.microsoft.com/office/powerpoint/2010/main" val="1555871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r>
              <a:rPr lang="id-ID" sz="3200" b="1" dirty="0">
                <a:solidFill>
                  <a:srgbClr val="C00000"/>
                </a:solidFill>
                <a:latin typeface="+mn-lt"/>
              </a:rPr>
              <a:t>VII. ARAH KEBIJAKAN DAN STRATEGI</a:t>
            </a:r>
            <a:endParaRPr lang="id-ID" sz="3200" dirty="0">
              <a:latin typeface="+mn-lt"/>
            </a:endParaRPr>
          </a:p>
        </p:txBody>
      </p:sp>
      <p:sp>
        <p:nvSpPr>
          <p:cNvPr id="3" name="Content Placeholder 2"/>
          <p:cNvSpPr>
            <a:spLocks noGrp="1"/>
          </p:cNvSpPr>
          <p:nvPr>
            <p:ph idx="1"/>
          </p:nvPr>
        </p:nvSpPr>
        <p:spPr>
          <a:xfrm>
            <a:off x="457200" y="1066800"/>
            <a:ext cx="8229600" cy="5638800"/>
          </a:xfrm>
        </p:spPr>
        <p:txBody>
          <a:bodyPr>
            <a:normAutofit fontScale="62500" lnSpcReduction="20000"/>
          </a:bodyPr>
          <a:lstStyle/>
          <a:p>
            <a:pPr marL="514350" indent="-514350">
              <a:buFont typeface="+mj-lt"/>
              <a:buAutoNum type="arabicParenR"/>
            </a:pPr>
            <a:r>
              <a:rPr lang="id-ID" sz="3400" dirty="0"/>
              <a:t>Meningkatkan fungsi dan peran Dekopin dalam </a:t>
            </a:r>
            <a:r>
              <a:rPr lang="id-ID" sz="3400" dirty="0">
                <a:solidFill>
                  <a:srgbClr val="000000"/>
                </a:solidFill>
                <a:latin typeface="Calibri" pitchFamily="34" charset="0"/>
                <a:cs typeface="Arial" pitchFamily="34" charset="0"/>
              </a:rPr>
              <a:t>mempengaruhi    </a:t>
            </a:r>
            <a:r>
              <a:rPr lang="id-ID" sz="3400" dirty="0" smtClean="0">
                <a:solidFill>
                  <a:srgbClr val="000000"/>
                </a:solidFill>
                <a:latin typeface="Calibri" pitchFamily="34" charset="0"/>
                <a:cs typeface="Arial" pitchFamily="34" charset="0"/>
              </a:rPr>
              <a:t>kebijakan publik </a:t>
            </a:r>
            <a:r>
              <a:rPr lang="id-ID" sz="3400" dirty="0">
                <a:solidFill>
                  <a:srgbClr val="000000"/>
                </a:solidFill>
                <a:latin typeface="Calibri" pitchFamily="34" charset="0"/>
                <a:cs typeface="Arial" pitchFamily="34" charset="0"/>
              </a:rPr>
              <a:t>dalam kerangka tata kelola perekonomian </a:t>
            </a:r>
            <a:r>
              <a:rPr lang="id-ID" sz="3400" dirty="0" smtClean="0">
                <a:solidFill>
                  <a:srgbClr val="000000"/>
                </a:solidFill>
                <a:latin typeface="Calibri" pitchFamily="34" charset="0"/>
                <a:cs typeface="Arial" pitchFamily="34" charset="0"/>
              </a:rPr>
              <a:t>nasional </a:t>
            </a:r>
            <a:r>
              <a:rPr lang="id-ID" sz="3400" dirty="0">
                <a:solidFill>
                  <a:srgbClr val="000000"/>
                </a:solidFill>
                <a:latin typeface="Calibri" pitchFamily="34" charset="0"/>
                <a:cs typeface="Arial" pitchFamily="34" charset="0"/>
              </a:rPr>
              <a:t>yang berdaya saing, demokratis dan </a:t>
            </a:r>
            <a:r>
              <a:rPr lang="id-ID" sz="3400" dirty="0" smtClean="0">
                <a:solidFill>
                  <a:srgbClr val="000000"/>
                </a:solidFill>
                <a:latin typeface="Calibri" pitchFamily="34" charset="0"/>
                <a:cs typeface="Arial" pitchFamily="34" charset="0"/>
              </a:rPr>
              <a:t>berkeadilan</a:t>
            </a:r>
          </a:p>
          <a:p>
            <a:pPr marL="514350" indent="-514350">
              <a:buFont typeface="+mj-lt"/>
              <a:buAutoNum type="arabicParenR"/>
            </a:pPr>
            <a:r>
              <a:rPr lang="id-ID" sz="3400" dirty="0">
                <a:solidFill>
                  <a:srgbClr val="000000"/>
                </a:solidFill>
                <a:latin typeface="Calibri" pitchFamily="34" charset="0"/>
                <a:cs typeface="Arial" pitchFamily="34" charset="0"/>
              </a:rPr>
              <a:t>Revitalisasi organisasi dan usaha koperasi (yang mencerminkan koperasi sebagai organisasi bisnis yang profesional) </a:t>
            </a:r>
          </a:p>
          <a:p>
            <a:pPr marL="514350" indent="-514350">
              <a:buFont typeface="+mj-lt"/>
              <a:buAutoNum type="arabicParenR"/>
            </a:pPr>
            <a:r>
              <a:rPr lang="id-ID" sz="3400" dirty="0">
                <a:solidFill>
                  <a:srgbClr val="000000"/>
                </a:solidFill>
                <a:latin typeface="Calibri" pitchFamily="34" charset="0"/>
                <a:cs typeface="Arial" pitchFamily="34" charset="0"/>
              </a:rPr>
              <a:t>Pengembangan dan penguatan kelembagaan infrastruktur koperasi, seperti kelembagaan SDM (IKOPIN, LAPENKOP, Lembaga Sertifikasi Profesi, sistem pendidikan perkoperasian), dan kelembagaan usaha (sistem perbankan yang berbasis koperasi, Lembaga Pengawas KSP, Lembaga Penjaminan Simpanan KSP, Lembaga Jaringan Usaha</a:t>
            </a:r>
            <a:r>
              <a:rPr lang="id-ID" sz="3400" dirty="0" smtClean="0">
                <a:solidFill>
                  <a:srgbClr val="000000"/>
                </a:solidFill>
                <a:latin typeface="Calibri" pitchFamily="34" charset="0"/>
                <a:cs typeface="Arial" pitchFamily="34" charset="0"/>
              </a:rPr>
              <a:t>)</a:t>
            </a:r>
          </a:p>
          <a:p>
            <a:pPr marL="514350" indent="-514350">
              <a:buFont typeface="+mj-lt"/>
              <a:buAutoNum type="arabicParenR"/>
            </a:pPr>
            <a:r>
              <a:rPr lang="id-ID" sz="3400" dirty="0">
                <a:solidFill>
                  <a:srgbClr val="000000"/>
                </a:solidFill>
                <a:latin typeface="Calibri" pitchFamily="34" charset="0"/>
                <a:cs typeface="Arial" pitchFamily="34" charset="0"/>
              </a:rPr>
              <a:t>Meningkatkan kelembagaan DEKOPIN, DEKOPIN Wilayah dan DEKOPIN Daerah melalui pola rekruitmen kepemimpinan yang efektif, keberdayaan organisasi sekretariat sebagai pusat pelayanan koperasi, serta reorganisasi DEKOPIN Wilayah dan DEKOPIN </a:t>
            </a:r>
            <a:r>
              <a:rPr lang="id-ID" sz="3400" dirty="0" smtClean="0">
                <a:solidFill>
                  <a:srgbClr val="000000"/>
                </a:solidFill>
                <a:latin typeface="Calibri" pitchFamily="34" charset="0"/>
                <a:cs typeface="Arial" pitchFamily="34" charset="0"/>
              </a:rPr>
              <a:t>Daerah</a:t>
            </a:r>
          </a:p>
          <a:p>
            <a:pPr marL="514350" indent="-514350">
              <a:buFont typeface="+mj-lt"/>
              <a:buAutoNum type="arabicParenR"/>
            </a:pPr>
            <a:r>
              <a:rPr lang="id-ID" sz="3400" dirty="0">
                <a:solidFill>
                  <a:srgbClr val="000000"/>
                </a:solidFill>
                <a:latin typeface="Calibri" pitchFamily="34" charset="0"/>
                <a:cs typeface="Arial" pitchFamily="34" charset="0"/>
              </a:rPr>
              <a:t>Kemandirian organisasi </a:t>
            </a:r>
            <a:r>
              <a:rPr lang="id-ID" sz="3400" dirty="0" smtClean="0">
                <a:solidFill>
                  <a:srgbClr val="000000"/>
                </a:solidFill>
                <a:latin typeface="Calibri" pitchFamily="34" charset="0"/>
                <a:cs typeface="Arial" pitchFamily="34" charset="0"/>
              </a:rPr>
              <a:t>Dekopin</a:t>
            </a:r>
          </a:p>
          <a:p>
            <a:pPr marL="514350" indent="-514350">
              <a:buFont typeface="+mj-lt"/>
              <a:buAutoNum type="arabicParenR"/>
            </a:pPr>
            <a:r>
              <a:rPr lang="id-ID" sz="3400" dirty="0">
                <a:solidFill>
                  <a:srgbClr val="000000"/>
                </a:solidFill>
                <a:latin typeface="Calibri" pitchFamily="34" charset="0"/>
                <a:cs typeface="Arial" pitchFamily="34" charset="0"/>
              </a:rPr>
              <a:t>Mengefektifkan fungsi dan tugas DEKOPIN dalam melaksanakan UU </a:t>
            </a:r>
            <a:r>
              <a:rPr lang="id-ID" sz="3400" dirty="0" smtClean="0">
                <a:solidFill>
                  <a:srgbClr val="000000"/>
                </a:solidFill>
                <a:latin typeface="Calibri" pitchFamily="34" charset="0"/>
                <a:cs typeface="Arial" pitchFamily="34" charset="0"/>
              </a:rPr>
              <a:t>Perkoperasian</a:t>
            </a:r>
          </a:p>
          <a:p>
            <a:pPr marL="514350" indent="-514350">
              <a:buFont typeface="+mj-lt"/>
              <a:buAutoNum type="arabicParenR"/>
            </a:pPr>
            <a:r>
              <a:rPr lang="id-ID" sz="3400" dirty="0">
                <a:solidFill>
                  <a:srgbClr val="000000"/>
                </a:solidFill>
                <a:latin typeface="Calibri" pitchFamily="34" charset="0"/>
                <a:cs typeface="Arial" pitchFamily="34" charset="0"/>
              </a:rPr>
              <a:t>Mengembangkan Lembaga Dana Pembangunan koperasi</a:t>
            </a:r>
          </a:p>
          <a:p>
            <a:pPr marL="514350" indent="-514350">
              <a:buFont typeface="+mj-lt"/>
              <a:buAutoNum type="arabicParenR"/>
            </a:pPr>
            <a:endParaRPr lang="id-ID" sz="2800" dirty="0" smtClean="0">
              <a:solidFill>
                <a:srgbClr val="000000"/>
              </a:solidFill>
              <a:latin typeface="Calibri" pitchFamily="34" charset="0"/>
              <a:cs typeface="Arial" pitchFamily="34" charset="0"/>
            </a:endParaRPr>
          </a:p>
          <a:p>
            <a:pPr marL="514350" indent="-514350">
              <a:buFont typeface="+mj-lt"/>
              <a:buAutoNum type="arabicParenR"/>
            </a:pPr>
            <a:endParaRPr lang="id-ID" sz="2800" dirty="0">
              <a:solidFill>
                <a:srgbClr val="000000"/>
              </a:solidFill>
              <a:latin typeface="Calibri" pitchFamily="34" charset="0"/>
              <a:cs typeface="Arial" pitchFamily="34" charset="0"/>
            </a:endParaRPr>
          </a:p>
          <a:p>
            <a:pPr marL="514350" indent="-514350">
              <a:buFont typeface="+mj-lt"/>
              <a:buAutoNum type="arabicParenR"/>
            </a:pPr>
            <a:endParaRPr lang="id-ID" sz="2800" dirty="0">
              <a:latin typeface="Arial" pitchFamily="34" charset="0"/>
              <a:cs typeface="Arial" pitchFamily="34" charset="0"/>
            </a:endParaRPr>
          </a:p>
          <a:p>
            <a:pPr marL="514350" indent="-514350">
              <a:buFont typeface="+mj-lt"/>
              <a:buAutoNum type="arabicParenR"/>
            </a:pPr>
            <a:endParaRPr lang="id-ID" dirty="0"/>
          </a:p>
        </p:txBody>
      </p:sp>
    </p:spTree>
    <p:extLst>
      <p:ext uri="{BB962C8B-B14F-4D97-AF65-F5344CB8AC3E}">
        <p14:creationId xmlns="" xmlns:p14="http://schemas.microsoft.com/office/powerpoint/2010/main" val="3341338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28600" y="234950"/>
            <a:ext cx="8458200" cy="527050"/>
          </a:xfrm>
          <a:noFill/>
        </p:spPr>
        <p:txBody>
          <a:bodyPr rtlCol="0">
            <a:normAutofit/>
          </a:bodyPr>
          <a:lstStyle/>
          <a:p>
            <a:pPr fontAlgn="auto">
              <a:spcAft>
                <a:spcPts val="0"/>
              </a:spcAft>
              <a:defRPr/>
            </a:pPr>
            <a:r>
              <a:rPr lang="id-ID" sz="2800" b="1" dirty="0" smtClean="0">
                <a:latin typeface="Arial" panose="020B0604020202020204" pitchFamily="34" charset="0"/>
                <a:cs typeface="Arial" panose="020B0604020202020204" pitchFamily="34" charset="0"/>
              </a:rPr>
              <a:t>Terobosan Dalam </a:t>
            </a:r>
            <a:r>
              <a:rPr lang="en-US" sz="2800" b="1" dirty="0" err="1" smtClean="0">
                <a:latin typeface="Arial" panose="020B0604020202020204" pitchFamily="34" charset="0"/>
                <a:cs typeface="Arial" panose="020B0604020202020204" pitchFamily="34" charset="0"/>
              </a:rPr>
              <a:t>Perubahan</a:t>
            </a:r>
            <a:r>
              <a:rPr lang="id-ID"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t>
            </a:r>
            <a:r>
              <a:rPr lang="en-US" sz="2800" b="1" i="1" dirty="0" smtClean="0">
                <a:latin typeface="Arial" panose="020B0604020202020204" pitchFamily="34" charset="0"/>
                <a:cs typeface="Arial" panose="020B0604020202020204" pitchFamily="34" charset="0"/>
              </a:rPr>
              <a:t>Change</a:t>
            </a:r>
            <a:r>
              <a:rPr lang="en-US" sz="2800" b="1" dirty="0" smtClean="0">
                <a:latin typeface="Arial" panose="020B0604020202020204" pitchFamily="34" charset="0"/>
                <a:cs typeface="Arial" panose="020B0604020202020204" pitchFamily="34" charset="0"/>
              </a:rPr>
              <a:t> )</a:t>
            </a:r>
          </a:p>
        </p:txBody>
      </p:sp>
      <p:pic>
        <p:nvPicPr>
          <p:cNvPr id="10243" name="Picture 3" descr="j0285360"/>
          <p:cNvPicPr>
            <a:picLocks noGrp="1" noChangeAspect="1" noChangeArrowheads="1"/>
          </p:cNvPicPr>
          <p:nvPr>
            <p:ph sz="half" idx="1"/>
          </p:nvPr>
        </p:nvPicPr>
        <p:blipFill>
          <a:blip r:embed="rId4"/>
          <a:srcRect/>
          <a:stretch>
            <a:fillRect/>
          </a:stretch>
        </p:blipFill>
        <p:spPr>
          <a:xfrm>
            <a:off x="3005138" y="1905000"/>
            <a:ext cx="1033462" cy="685800"/>
          </a:xfrm>
        </p:spPr>
      </p:pic>
      <p:pic>
        <p:nvPicPr>
          <p:cNvPr id="10244" name="Picture 4" descr="j0233018"/>
          <p:cNvPicPr>
            <a:picLocks noGrp="1" noChangeAspect="1" noChangeArrowheads="1"/>
          </p:cNvPicPr>
          <p:nvPr>
            <p:ph sz="quarter" idx="2"/>
          </p:nvPr>
        </p:nvPicPr>
        <p:blipFill>
          <a:blip r:embed="rId5"/>
          <a:srcRect/>
          <a:stretch>
            <a:fillRect/>
          </a:stretch>
        </p:blipFill>
        <p:spPr>
          <a:xfrm>
            <a:off x="3048000" y="4953000"/>
            <a:ext cx="1143000" cy="838200"/>
          </a:xfrm>
        </p:spPr>
      </p:pic>
      <p:pic>
        <p:nvPicPr>
          <p:cNvPr id="10253" name="Picture 15" descr="j0205462"/>
          <p:cNvPicPr>
            <a:picLocks noGrp="1" noChangeAspect="1" noChangeArrowheads="1"/>
          </p:cNvPicPr>
          <p:nvPr>
            <p:ph sz="quarter" idx="3"/>
          </p:nvPr>
        </p:nvPicPr>
        <p:blipFill>
          <a:blip r:embed="rId6"/>
          <a:srcRect/>
          <a:stretch>
            <a:fillRect/>
          </a:stretch>
        </p:blipFill>
        <p:spPr>
          <a:xfrm>
            <a:off x="2971800" y="3048000"/>
            <a:ext cx="1169988" cy="1093788"/>
          </a:xfrm>
        </p:spPr>
      </p:pic>
      <p:sp>
        <p:nvSpPr>
          <p:cNvPr id="10245" name="Text Box 5"/>
          <p:cNvSpPr txBox="1">
            <a:spLocks noChangeArrowheads="1"/>
          </p:cNvSpPr>
          <p:nvPr/>
        </p:nvSpPr>
        <p:spPr bwMode="auto">
          <a:xfrm>
            <a:off x="2700338" y="1143000"/>
            <a:ext cx="1871662" cy="366713"/>
          </a:xfrm>
          <a:prstGeom prst="rect">
            <a:avLst/>
          </a:prstGeom>
          <a:noFill/>
          <a:ln w="9525">
            <a:noFill/>
            <a:miter lim="800000"/>
            <a:headEnd/>
            <a:tailEnd/>
          </a:ln>
        </p:spPr>
        <p:txBody>
          <a:bodyPr>
            <a:spAutoFit/>
          </a:bodyPr>
          <a:lstStyle/>
          <a:p>
            <a:pPr>
              <a:spcBef>
                <a:spcPct val="50000"/>
              </a:spcBef>
            </a:pPr>
            <a:r>
              <a:rPr lang="en-US" b="1">
                <a:solidFill>
                  <a:prstClr val="black"/>
                </a:solidFill>
              </a:rPr>
              <a:t>Institusi</a:t>
            </a:r>
          </a:p>
        </p:txBody>
      </p:sp>
      <p:sp>
        <p:nvSpPr>
          <p:cNvPr id="10246" name="Text Box 6"/>
          <p:cNvSpPr txBox="1">
            <a:spLocks noChangeArrowheads="1"/>
          </p:cNvSpPr>
          <p:nvPr/>
        </p:nvSpPr>
        <p:spPr bwMode="auto">
          <a:xfrm>
            <a:off x="4572000" y="1066800"/>
            <a:ext cx="3600450" cy="366713"/>
          </a:xfrm>
          <a:prstGeom prst="rect">
            <a:avLst/>
          </a:prstGeom>
          <a:noFill/>
          <a:ln w="9525">
            <a:noFill/>
            <a:miter lim="800000"/>
            <a:headEnd/>
            <a:tailEnd/>
          </a:ln>
        </p:spPr>
        <p:txBody>
          <a:bodyPr>
            <a:spAutoFit/>
          </a:bodyPr>
          <a:lstStyle/>
          <a:p>
            <a:pPr>
              <a:spcBef>
                <a:spcPct val="50000"/>
              </a:spcBef>
            </a:pPr>
            <a:r>
              <a:rPr lang="en-US" b="1">
                <a:solidFill>
                  <a:prstClr val="black"/>
                </a:solidFill>
              </a:rPr>
              <a:t>Tuntutan Peran Baru</a:t>
            </a:r>
          </a:p>
        </p:txBody>
      </p:sp>
      <p:sp>
        <p:nvSpPr>
          <p:cNvPr id="10247" name="Text Box 7"/>
          <p:cNvSpPr txBox="1">
            <a:spLocks noChangeArrowheads="1"/>
          </p:cNvSpPr>
          <p:nvPr/>
        </p:nvSpPr>
        <p:spPr bwMode="auto">
          <a:xfrm>
            <a:off x="4572000" y="1524000"/>
            <a:ext cx="4267200" cy="1077913"/>
          </a:xfrm>
          <a:prstGeom prst="rect">
            <a:avLst/>
          </a:prstGeom>
          <a:noFill/>
          <a:ln w="9525">
            <a:noFill/>
            <a:miter lim="800000"/>
            <a:headEnd/>
            <a:tailEnd/>
          </a:ln>
        </p:spPr>
        <p:txBody>
          <a:bodyPr>
            <a:spAutoFit/>
          </a:bodyPr>
          <a:lstStyle/>
          <a:p>
            <a:pPr marL="182563" indent="-182563">
              <a:buFontTx/>
              <a:buChar char="•"/>
            </a:pPr>
            <a:r>
              <a:rPr lang="en-US" sz="1600" b="1" dirty="0" err="1">
                <a:solidFill>
                  <a:srgbClr val="FF0000"/>
                </a:solidFill>
              </a:rPr>
              <a:t>Daya</a:t>
            </a:r>
            <a:r>
              <a:rPr lang="en-US" sz="1600" b="1" dirty="0">
                <a:solidFill>
                  <a:srgbClr val="FF0000"/>
                </a:solidFill>
              </a:rPr>
              <a:t> </a:t>
            </a:r>
            <a:r>
              <a:rPr lang="en-US" sz="1600" b="1" dirty="0" err="1">
                <a:solidFill>
                  <a:srgbClr val="FF0000"/>
                </a:solidFill>
              </a:rPr>
              <a:t>saing</a:t>
            </a:r>
            <a:r>
              <a:rPr lang="en-US" sz="1600" b="1" dirty="0">
                <a:solidFill>
                  <a:srgbClr val="FF0000"/>
                </a:solidFill>
              </a:rPr>
              <a:t> (Competitiveness)</a:t>
            </a:r>
          </a:p>
          <a:p>
            <a:pPr marL="182563" indent="-182563">
              <a:buFontTx/>
              <a:buChar char="•"/>
            </a:pPr>
            <a:r>
              <a:rPr lang="en-US" sz="1600" b="1" dirty="0" err="1">
                <a:solidFill>
                  <a:srgbClr val="FF0000"/>
                </a:solidFill>
              </a:rPr>
              <a:t>Kolaborasi</a:t>
            </a:r>
            <a:r>
              <a:rPr lang="en-US" sz="1600" b="1" dirty="0">
                <a:solidFill>
                  <a:srgbClr val="FF0000"/>
                </a:solidFill>
              </a:rPr>
              <a:t> </a:t>
            </a:r>
            <a:r>
              <a:rPr lang="en-US" sz="1600" b="1" dirty="0" err="1">
                <a:solidFill>
                  <a:srgbClr val="FF0000"/>
                </a:solidFill>
              </a:rPr>
              <a:t>dan</a:t>
            </a:r>
            <a:r>
              <a:rPr lang="en-US" sz="1600" b="1" dirty="0">
                <a:solidFill>
                  <a:srgbClr val="FF0000"/>
                </a:solidFill>
              </a:rPr>
              <a:t> </a:t>
            </a:r>
            <a:r>
              <a:rPr lang="en-US" sz="1600" b="1" dirty="0" err="1">
                <a:solidFill>
                  <a:srgbClr val="FF0000"/>
                </a:solidFill>
              </a:rPr>
              <a:t>kemitraan</a:t>
            </a:r>
            <a:r>
              <a:rPr lang="en-US" sz="1600" b="1" dirty="0">
                <a:solidFill>
                  <a:srgbClr val="FF0000"/>
                </a:solidFill>
              </a:rPr>
              <a:t> </a:t>
            </a:r>
            <a:r>
              <a:rPr lang="en-US" sz="1600" b="1" dirty="0" err="1">
                <a:solidFill>
                  <a:srgbClr val="FF0000"/>
                </a:solidFill>
              </a:rPr>
              <a:t>besar</a:t>
            </a:r>
            <a:r>
              <a:rPr lang="en-US" sz="1600" b="1" dirty="0">
                <a:solidFill>
                  <a:srgbClr val="FF0000"/>
                </a:solidFill>
              </a:rPr>
              <a:t> dg UMKM</a:t>
            </a:r>
          </a:p>
          <a:p>
            <a:pPr marL="182563" indent="-182563">
              <a:buFontTx/>
              <a:buChar char="•"/>
            </a:pPr>
            <a:r>
              <a:rPr lang="en-US" sz="1600" b="1" dirty="0" err="1">
                <a:solidFill>
                  <a:srgbClr val="FF0000"/>
                </a:solidFill>
              </a:rPr>
              <a:t>Tanggung</a:t>
            </a:r>
            <a:r>
              <a:rPr lang="en-US" sz="1600" b="1" dirty="0">
                <a:solidFill>
                  <a:srgbClr val="FF0000"/>
                </a:solidFill>
              </a:rPr>
              <a:t> </a:t>
            </a:r>
            <a:r>
              <a:rPr lang="en-US" sz="1600" b="1" dirty="0" err="1">
                <a:solidFill>
                  <a:srgbClr val="FF0000"/>
                </a:solidFill>
              </a:rPr>
              <a:t>Jawab</a:t>
            </a:r>
            <a:r>
              <a:rPr lang="en-US" sz="1600" b="1" dirty="0">
                <a:solidFill>
                  <a:srgbClr val="FF0000"/>
                </a:solidFill>
              </a:rPr>
              <a:t> </a:t>
            </a:r>
            <a:r>
              <a:rPr lang="en-US" sz="1600" b="1" dirty="0" err="1">
                <a:solidFill>
                  <a:srgbClr val="FF0000"/>
                </a:solidFill>
              </a:rPr>
              <a:t>Sosial</a:t>
            </a:r>
            <a:r>
              <a:rPr lang="en-US" sz="1600" b="1" dirty="0">
                <a:solidFill>
                  <a:srgbClr val="FF0000"/>
                </a:solidFill>
              </a:rPr>
              <a:t>  (CSR )</a:t>
            </a:r>
          </a:p>
          <a:p>
            <a:pPr marL="182563" indent="-182563">
              <a:buFontTx/>
              <a:buChar char="•"/>
            </a:pPr>
            <a:r>
              <a:rPr lang="en-US" sz="1600" b="1" dirty="0" err="1">
                <a:solidFill>
                  <a:srgbClr val="FF0000"/>
                </a:solidFill>
              </a:rPr>
              <a:t>Kreativitas</a:t>
            </a:r>
            <a:r>
              <a:rPr lang="en-US" sz="1600" b="1" dirty="0">
                <a:solidFill>
                  <a:srgbClr val="FF0000"/>
                </a:solidFill>
              </a:rPr>
              <a:t> </a:t>
            </a:r>
            <a:r>
              <a:rPr lang="en-US" sz="1600" b="1" dirty="0" err="1">
                <a:solidFill>
                  <a:srgbClr val="FF0000"/>
                </a:solidFill>
              </a:rPr>
              <a:t>dan</a:t>
            </a:r>
            <a:r>
              <a:rPr lang="en-US" sz="1600" b="1" dirty="0">
                <a:solidFill>
                  <a:srgbClr val="FF0000"/>
                </a:solidFill>
              </a:rPr>
              <a:t> </a:t>
            </a:r>
            <a:r>
              <a:rPr lang="en-US" sz="1600" b="1" dirty="0" err="1">
                <a:solidFill>
                  <a:srgbClr val="FF0000"/>
                </a:solidFill>
              </a:rPr>
              <a:t>inovasi</a:t>
            </a:r>
            <a:endParaRPr lang="en-US" sz="1600" b="1" dirty="0">
              <a:solidFill>
                <a:srgbClr val="FF0000"/>
              </a:solidFill>
            </a:endParaRPr>
          </a:p>
        </p:txBody>
      </p:sp>
      <p:sp>
        <p:nvSpPr>
          <p:cNvPr id="10248" name="Text Box 9"/>
          <p:cNvSpPr txBox="1">
            <a:spLocks noChangeArrowheads="1"/>
          </p:cNvSpPr>
          <p:nvPr/>
        </p:nvSpPr>
        <p:spPr bwMode="auto">
          <a:xfrm>
            <a:off x="4572000" y="2667000"/>
            <a:ext cx="4191000" cy="1816100"/>
          </a:xfrm>
          <a:prstGeom prst="rect">
            <a:avLst/>
          </a:prstGeom>
          <a:noFill/>
          <a:ln w="9525">
            <a:noFill/>
            <a:miter lim="800000"/>
            <a:headEnd/>
            <a:tailEnd/>
          </a:ln>
        </p:spPr>
        <p:txBody>
          <a:bodyPr>
            <a:spAutoFit/>
          </a:bodyPr>
          <a:lstStyle/>
          <a:p>
            <a:pPr marL="182563" indent="-182563">
              <a:buFontTx/>
              <a:buChar char="•"/>
            </a:pPr>
            <a:r>
              <a:rPr lang="en-US" sz="1600" dirty="0">
                <a:solidFill>
                  <a:srgbClr val="002060"/>
                </a:solidFill>
              </a:rPr>
              <a:t>Incentive Regulation </a:t>
            </a:r>
            <a:r>
              <a:rPr lang="en-US" sz="1600" dirty="0" err="1">
                <a:solidFill>
                  <a:srgbClr val="002060"/>
                </a:solidFill>
              </a:rPr>
              <a:t>dan</a:t>
            </a:r>
            <a:r>
              <a:rPr lang="en-US" sz="1600" dirty="0">
                <a:solidFill>
                  <a:srgbClr val="002060"/>
                </a:solidFill>
              </a:rPr>
              <a:t> </a:t>
            </a:r>
            <a:r>
              <a:rPr lang="en-US" sz="1600" dirty="0" err="1">
                <a:solidFill>
                  <a:srgbClr val="002060"/>
                </a:solidFill>
              </a:rPr>
              <a:t>investasi</a:t>
            </a:r>
            <a:endParaRPr lang="en-US" sz="1600" dirty="0">
              <a:solidFill>
                <a:srgbClr val="002060"/>
              </a:solidFill>
            </a:endParaRPr>
          </a:p>
          <a:p>
            <a:pPr marL="182563" indent="-182563">
              <a:buFontTx/>
              <a:buChar char="•"/>
            </a:pPr>
            <a:r>
              <a:rPr lang="en-US" sz="1600" dirty="0" err="1">
                <a:solidFill>
                  <a:srgbClr val="002060"/>
                </a:solidFill>
              </a:rPr>
              <a:t>Stabilitas</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Kepastian</a:t>
            </a:r>
            <a:r>
              <a:rPr lang="en-US" sz="1600" dirty="0">
                <a:solidFill>
                  <a:srgbClr val="002060"/>
                </a:solidFill>
              </a:rPr>
              <a:t> </a:t>
            </a:r>
            <a:r>
              <a:rPr lang="en-US" sz="1600" dirty="0" err="1">
                <a:solidFill>
                  <a:srgbClr val="002060"/>
                </a:solidFill>
              </a:rPr>
              <a:t>Hukum</a:t>
            </a:r>
            <a:endParaRPr lang="en-US" sz="1600" dirty="0">
              <a:solidFill>
                <a:srgbClr val="002060"/>
              </a:solidFill>
            </a:endParaRPr>
          </a:p>
          <a:p>
            <a:pPr marL="182563" indent="-182563">
              <a:buFontTx/>
              <a:buChar char="•"/>
            </a:pPr>
            <a:r>
              <a:rPr lang="en-US" sz="1600" dirty="0">
                <a:solidFill>
                  <a:srgbClr val="002060"/>
                </a:solidFill>
              </a:rPr>
              <a:t>Tata </a:t>
            </a:r>
            <a:r>
              <a:rPr lang="en-US" sz="1600" dirty="0" err="1">
                <a:solidFill>
                  <a:srgbClr val="002060"/>
                </a:solidFill>
              </a:rPr>
              <a:t>kelola</a:t>
            </a:r>
            <a:r>
              <a:rPr lang="en-US" sz="1600" dirty="0">
                <a:solidFill>
                  <a:srgbClr val="002060"/>
                </a:solidFill>
              </a:rPr>
              <a:t> </a:t>
            </a:r>
            <a:r>
              <a:rPr lang="en-US" sz="1600" dirty="0" err="1">
                <a:solidFill>
                  <a:srgbClr val="002060"/>
                </a:solidFill>
              </a:rPr>
              <a:t>pemerintahan</a:t>
            </a:r>
            <a:r>
              <a:rPr lang="en-US" sz="1600" dirty="0">
                <a:solidFill>
                  <a:srgbClr val="002060"/>
                </a:solidFill>
              </a:rPr>
              <a:t> ( GGG )</a:t>
            </a:r>
          </a:p>
          <a:p>
            <a:pPr marL="182563" indent="-182563">
              <a:buFontTx/>
              <a:buChar char="•"/>
            </a:pPr>
            <a:r>
              <a:rPr lang="en-US" sz="1600" dirty="0" err="1">
                <a:solidFill>
                  <a:srgbClr val="002060"/>
                </a:solidFill>
              </a:rPr>
              <a:t>Pelayanan</a:t>
            </a:r>
            <a:r>
              <a:rPr lang="en-US" sz="1600" dirty="0">
                <a:solidFill>
                  <a:srgbClr val="002060"/>
                </a:solidFill>
              </a:rPr>
              <a:t> </a:t>
            </a:r>
            <a:r>
              <a:rPr lang="en-US" sz="1600" dirty="0" err="1">
                <a:solidFill>
                  <a:srgbClr val="002060"/>
                </a:solidFill>
              </a:rPr>
              <a:t>publik</a:t>
            </a:r>
            <a:r>
              <a:rPr lang="en-US" sz="1600" dirty="0">
                <a:solidFill>
                  <a:srgbClr val="002060"/>
                </a:solidFill>
              </a:rPr>
              <a:t> yang prima</a:t>
            </a:r>
          </a:p>
          <a:p>
            <a:pPr marL="182563" indent="-182563">
              <a:buFontTx/>
              <a:buChar char="•"/>
            </a:pPr>
            <a:r>
              <a:rPr lang="en-US" sz="1600" dirty="0" err="1">
                <a:solidFill>
                  <a:srgbClr val="002060"/>
                </a:solidFill>
              </a:rPr>
              <a:t>Optimalisasi</a:t>
            </a:r>
            <a:r>
              <a:rPr lang="en-US" sz="1600" dirty="0">
                <a:solidFill>
                  <a:srgbClr val="002060"/>
                </a:solidFill>
              </a:rPr>
              <a:t> </a:t>
            </a:r>
            <a:r>
              <a:rPr lang="en-US" sz="1600" dirty="0" err="1">
                <a:solidFill>
                  <a:srgbClr val="002060"/>
                </a:solidFill>
              </a:rPr>
              <a:t>fungsi</a:t>
            </a:r>
            <a:r>
              <a:rPr lang="en-US" sz="1600" dirty="0">
                <a:solidFill>
                  <a:srgbClr val="002060"/>
                </a:solidFill>
              </a:rPr>
              <a:t> </a:t>
            </a:r>
            <a:r>
              <a:rPr lang="en-US" sz="1600" dirty="0" err="1">
                <a:solidFill>
                  <a:srgbClr val="002060"/>
                </a:solidFill>
              </a:rPr>
              <a:t>intermadiary</a:t>
            </a:r>
            <a:endParaRPr lang="en-US" sz="1600" dirty="0">
              <a:solidFill>
                <a:srgbClr val="002060"/>
              </a:solidFill>
            </a:endParaRPr>
          </a:p>
          <a:p>
            <a:pPr marL="182563" indent="-182563">
              <a:buFontTx/>
              <a:buChar char="•"/>
            </a:pPr>
            <a:r>
              <a:rPr lang="en-US" sz="1600" dirty="0" err="1">
                <a:solidFill>
                  <a:srgbClr val="002060"/>
                </a:solidFill>
              </a:rPr>
              <a:t>Profesionalisme</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Kewirausahaan</a:t>
            </a:r>
            <a:endParaRPr lang="en-US" sz="1600" dirty="0">
              <a:solidFill>
                <a:srgbClr val="002060"/>
              </a:solidFill>
            </a:endParaRPr>
          </a:p>
          <a:p>
            <a:pPr marL="182563" indent="-182563">
              <a:buFontTx/>
              <a:buChar char="•"/>
            </a:pPr>
            <a:r>
              <a:rPr lang="en-US" sz="1600" dirty="0" err="1">
                <a:solidFill>
                  <a:srgbClr val="002060"/>
                </a:solidFill>
              </a:rPr>
              <a:t>Otonomi</a:t>
            </a:r>
            <a:r>
              <a:rPr lang="en-US" sz="1600" dirty="0">
                <a:solidFill>
                  <a:srgbClr val="002060"/>
                </a:solidFill>
              </a:rPr>
              <a:t> </a:t>
            </a:r>
            <a:r>
              <a:rPr lang="en-US" sz="1600" dirty="0" err="1">
                <a:solidFill>
                  <a:srgbClr val="002060"/>
                </a:solidFill>
              </a:rPr>
              <a:t>dan</a:t>
            </a:r>
            <a:r>
              <a:rPr lang="en-US" sz="1600" dirty="0">
                <a:solidFill>
                  <a:srgbClr val="002060"/>
                </a:solidFill>
              </a:rPr>
              <a:t> </a:t>
            </a:r>
            <a:r>
              <a:rPr lang="en-US" sz="1600" dirty="0" err="1">
                <a:solidFill>
                  <a:srgbClr val="002060"/>
                </a:solidFill>
              </a:rPr>
              <a:t>pemerataan</a:t>
            </a:r>
            <a:r>
              <a:rPr lang="en-US" sz="1600" dirty="0">
                <a:solidFill>
                  <a:srgbClr val="002060"/>
                </a:solidFill>
              </a:rPr>
              <a:t> </a:t>
            </a:r>
            <a:r>
              <a:rPr lang="en-US" sz="1600" dirty="0" err="1">
                <a:solidFill>
                  <a:srgbClr val="002060"/>
                </a:solidFill>
              </a:rPr>
              <a:t>pembangunan</a:t>
            </a:r>
            <a:endParaRPr lang="en-US" sz="1600" dirty="0">
              <a:solidFill>
                <a:srgbClr val="002060"/>
              </a:solidFill>
            </a:endParaRPr>
          </a:p>
        </p:txBody>
      </p:sp>
      <p:sp>
        <p:nvSpPr>
          <p:cNvPr id="10249" name="Text Box 11"/>
          <p:cNvSpPr txBox="1">
            <a:spLocks noChangeArrowheads="1"/>
          </p:cNvSpPr>
          <p:nvPr/>
        </p:nvSpPr>
        <p:spPr bwMode="auto">
          <a:xfrm>
            <a:off x="4572000" y="4619625"/>
            <a:ext cx="3600450" cy="1323975"/>
          </a:xfrm>
          <a:prstGeom prst="rect">
            <a:avLst/>
          </a:prstGeom>
          <a:noFill/>
          <a:ln w="9525">
            <a:noFill/>
            <a:miter lim="800000"/>
            <a:headEnd/>
            <a:tailEnd/>
          </a:ln>
        </p:spPr>
        <p:txBody>
          <a:bodyPr>
            <a:spAutoFit/>
          </a:bodyPr>
          <a:lstStyle/>
          <a:p>
            <a:pPr marL="182563" indent="-182563">
              <a:buFontTx/>
              <a:buChar char="•"/>
            </a:pPr>
            <a:r>
              <a:rPr lang="en-US" sz="1600" dirty="0" err="1">
                <a:solidFill>
                  <a:prstClr val="black">
                    <a:lumMod val="95000"/>
                    <a:lumOff val="5000"/>
                  </a:prstClr>
                </a:solidFill>
              </a:rPr>
              <a:t>Taat</a:t>
            </a:r>
            <a:r>
              <a:rPr lang="en-US" sz="1600" dirty="0">
                <a:solidFill>
                  <a:prstClr val="black">
                    <a:lumMod val="95000"/>
                    <a:lumOff val="5000"/>
                  </a:prstClr>
                </a:solidFill>
              </a:rPr>
              <a:t> </a:t>
            </a:r>
            <a:r>
              <a:rPr lang="en-US" sz="1600" dirty="0" err="1">
                <a:solidFill>
                  <a:prstClr val="black">
                    <a:lumMod val="95000"/>
                    <a:lumOff val="5000"/>
                  </a:prstClr>
                </a:solidFill>
              </a:rPr>
              <a:t>hukum</a:t>
            </a:r>
            <a:r>
              <a:rPr lang="en-US" sz="1600" dirty="0">
                <a:solidFill>
                  <a:prstClr val="black">
                    <a:lumMod val="95000"/>
                    <a:lumOff val="5000"/>
                  </a:prstClr>
                </a:solidFill>
              </a:rPr>
              <a:t> </a:t>
            </a:r>
            <a:r>
              <a:rPr lang="en-US" sz="1600" dirty="0" err="1">
                <a:solidFill>
                  <a:prstClr val="black">
                    <a:lumMod val="95000"/>
                    <a:lumOff val="5000"/>
                  </a:prstClr>
                </a:solidFill>
              </a:rPr>
              <a:t>dan</a:t>
            </a:r>
            <a:r>
              <a:rPr lang="en-US" sz="1600" dirty="0">
                <a:solidFill>
                  <a:prstClr val="black">
                    <a:lumMod val="95000"/>
                    <a:lumOff val="5000"/>
                  </a:prstClr>
                </a:solidFill>
              </a:rPr>
              <a:t> </a:t>
            </a:r>
            <a:r>
              <a:rPr lang="en-US" sz="1600" dirty="0" err="1">
                <a:solidFill>
                  <a:prstClr val="black">
                    <a:lumMod val="95000"/>
                    <a:lumOff val="5000"/>
                  </a:prstClr>
                </a:solidFill>
              </a:rPr>
              <a:t>pengawal</a:t>
            </a:r>
            <a:r>
              <a:rPr lang="en-US" sz="1600" dirty="0">
                <a:solidFill>
                  <a:prstClr val="black">
                    <a:lumMod val="95000"/>
                    <a:lumOff val="5000"/>
                  </a:prstClr>
                </a:solidFill>
              </a:rPr>
              <a:t> </a:t>
            </a:r>
            <a:r>
              <a:rPr lang="en-US" sz="1600" dirty="0" err="1">
                <a:solidFill>
                  <a:prstClr val="black">
                    <a:lumMod val="95000"/>
                    <a:lumOff val="5000"/>
                  </a:prstClr>
                </a:solidFill>
              </a:rPr>
              <a:t>hukum</a:t>
            </a:r>
            <a:endParaRPr lang="en-US" sz="1600" dirty="0">
              <a:solidFill>
                <a:prstClr val="black">
                  <a:lumMod val="95000"/>
                  <a:lumOff val="5000"/>
                </a:prstClr>
              </a:solidFill>
            </a:endParaRPr>
          </a:p>
          <a:p>
            <a:pPr marL="182563" indent="-182563">
              <a:buFontTx/>
              <a:buChar char="•"/>
            </a:pPr>
            <a:r>
              <a:rPr lang="en-US" sz="1600" dirty="0" err="1">
                <a:solidFill>
                  <a:prstClr val="black">
                    <a:lumMod val="95000"/>
                    <a:lumOff val="5000"/>
                  </a:prstClr>
                </a:solidFill>
              </a:rPr>
              <a:t>Partisipasi</a:t>
            </a:r>
            <a:r>
              <a:rPr lang="en-US" sz="1600" dirty="0">
                <a:solidFill>
                  <a:prstClr val="black">
                    <a:lumMod val="95000"/>
                    <a:lumOff val="5000"/>
                  </a:prstClr>
                </a:solidFill>
              </a:rPr>
              <a:t> </a:t>
            </a:r>
            <a:r>
              <a:rPr lang="en-US" sz="1600" dirty="0" err="1">
                <a:solidFill>
                  <a:prstClr val="black">
                    <a:lumMod val="95000"/>
                    <a:lumOff val="5000"/>
                  </a:prstClr>
                </a:solidFill>
              </a:rPr>
              <a:t>aktif</a:t>
            </a:r>
            <a:r>
              <a:rPr lang="en-US" sz="1600" dirty="0">
                <a:solidFill>
                  <a:prstClr val="black">
                    <a:lumMod val="95000"/>
                    <a:lumOff val="5000"/>
                  </a:prstClr>
                </a:solidFill>
              </a:rPr>
              <a:t> </a:t>
            </a:r>
            <a:r>
              <a:rPr lang="en-US" sz="1600" dirty="0" err="1">
                <a:solidFill>
                  <a:prstClr val="black">
                    <a:lumMod val="95000"/>
                    <a:lumOff val="5000"/>
                  </a:prstClr>
                </a:solidFill>
              </a:rPr>
              <a:t>dlm</a:t>
            </a:r>
            <a:r>
              <a:rPr lang="en-US" sz="1600" dirty="0">
                <a:solidFill>
                  <a:prstClr val="black">
                    <a:lumMod val="95000"/>
                    <a:lumOff val="5000"/>
                  </a:prstClr>
                </a:solidFill>
              </a:rPr>
              <a:t> </a:t>
            </a:r>
            <a:r>
              <a:rPr lang="en-US" sz="1600" dirty="0" err="1">
                <a:solidFill>
                  <a:prstClr val="black">
                    <a:lumMod val="95000"/>
                    <a:lumOff val="5000"/>
                  </a:prstClr>
                </a:solidFill>
              </a:rPr>
              <a:t>pembangunan</a:t>
            </a:r>
            <a:endParaRPr lang="en-US" sz="1600" dirty="0">
              <a:solidFill>
                <a:prstClr val="black">
                  <a:lumMod val="95000"/>
                  <a:lumOff val="5000"/>
                </a:prstClr>
              </a:solidFill>
            </a:endParaRPr>
          </a:p>
          <a:p>
            <a:pPr marL="182563" indent="-182563">
              <a:buFontTx/>
              <a:buChar char="•"/>
            </a:pPr>
            <a:r>
              <a:rPr lang="en-US" sz="1600" dirty="0">
                <a:solidFill>
                  <a:prstClr val="black">
                    <a:lumMod val="95000"/>
                    <a:lumOff val="5000"/>
                  </a:prstClr>
                </a:solidFill>
              </a:rPr>
              <a:t>SDM </a:t>
            </a:r>
            <a:r>
              <a:rPr lang="en-US" sz="1600" dirty="0" err="1">
                <a:solidFill>
                  <a:prstClr val="black">
                    <a:lumMod val="95000"/>
                    <a:lumOff val="5000"/>
                  </a:prstClr>
                </a:solidFill>
              </a:rPr>
              <a:t>handal</a:t>
            </a:r>
            <a:r>
              <a:rPr lang="en-US" sz="1600" dirty="0">
                <a:solidFill>
                  <a:prstClr val="black">
                    <a:lumMod val="95000"/>
                    <a:lumOff val="5000"/>
                  </a:prstClr>
                </a:solidFill>
              </a:rPr>
              <a:t> </a:t>
            </a:r>
            <a:r>
              <a:rPr lang="en-US" sz="1600" dirty="0" err="1">
                <a:solidFill>
                  <a:prstClr val="black">
                    <a:lumMod val="95000"/>
                    <a:lumOff val="5000"/>
                  </a:prstClr>
                </a:solidFill>
              </a:rPr>
              <a:t>dan</a:t>
            </a:r>
            <a:r>
              <a:rPr lang="en-US" sz="1600" dirty="0">
                <a:solidFill>
                  <a:prstClr val="black">
                    <a:lumMod val="95000"/>
                    <a:lumOff val="5000"/>
                  </a:prstClr>
                </a:solidFill>
              </a:rPr>
              <a:t> </a:t>
            </a:r>
            <a:r>
              <a:rPr lang="en-US" sz="1600" dirty="0" err="1">
                <a:solidFill>
                  <a:prstClr val="black">
                    <a:lumMod val="95000"/>
                    <a:lumOff val="5000"/>
                  </a:prstClr>
                </a:solidFill>
              </a:rPr>
              <a:t>Produktivitas</a:t>
            </a:r>
            <a:r>
              <a:rPr lang="en-US" sz="1600" dirty="0">
                <a:solidFill>
                  <a:prstClr val="black">
                    <a:lumMod val="95000"/>
                    <a:lumOff val="5000"/>
                  </a:prstClr>
                </a:solidFill>
              </a:rPr>
              <a:t> TK </a:t>
            </a:r>
          </a:p>
          <a:p>
            <a:pPr marL="182563" indent="-182563">
              <a:buFontTx/>
              <a:buChar char="•"/>
            </a:pPr>
            <a:r>
              <a:rPr lang="en-US" sz="1600" dirty="0">
                <a:solidFill>
                  <a:prstClr val="black">
                    <a:lumMod val="95000"/>
                    <a:lumOff val="5000"/>
                  </a:prstClr>
                </a:solidFill>
              </a:rPr>
              <a:t>Terbuka ,</a:t>
            </a:r>
            <a:r>
              <a:rPr lang="en-US" sz="1600" dirty="0" err="1">
                <a:solidFill>
                  <a:prstClr val="black">
                    <a:lumMod val="95000"/>
                    <a:lumOff val="5000"/>
                  </a:prstClr>
                </a:solidFill>
              </a:rPr>
              <a:t>kritis</a:t>
            </a:r>
            <a:r>
              <a:rPr lang="en-US" sz="1600" dirty="0">
                <a:solidFill>
                  <a:prstClr val="black">
                    <a:lumMod val="95000"/>
                    <a:lumOff val="5000"/>
                  </a:prstClr>
                </a:solidFill>
              </a:rPr>
              <a:t> </a:t>
            </a:r>
            <a:r>
              <a:rPr lang="en-US" sz="1600" dirty="0" err="1">
                <a:solidFill>
                  <a:prstClr val="black">
                    <a:lumMod val="95000"/>
                    <a:lumOff val="5000"/>
                  </a:prstClr>
                </a:solidFill>
              </a:rPr>
              <a:t>dan</a:t>
            </a:r>
            <a:r>
              <a:rPr lang="en-US" sz="1600" dirty="0">
                <a:solidFill>
                  <a:prstClr val="black">
                    <a:lumMod val="95000"/>
                    <a:lumOff val="5000"/>
                  </a:prstClr>
                </a:solidFill>
              </a:rPr>
              <a:t> </a:t>
            </a:r>
            <a:r>
              <a:rPr lang="en-US" sz="1600" dirty="0" err="1">
                <a:solidFill>
                  <a:prstClr val="black">
                    <a:lumMod val="95000"/>
                    <a:lumOff val="5000"/>
                  </a:prstClr>
                </a:solidFill>
              </a:rPr>
              <a:t>korektif</a:t>
            </a:r>
            <a:endParaRPr lang="en-US" sz="1600" dirty="0">
              <a:solidFill>
                <a:prstClr val="black">
                  <a:lumMod val="95000"/>
                  <a:lumOff val="5000"/>
                </a:prstClr>
              </a:solidFill>
            </a:endParaRPr>
          </a:p>
          <a:p>
            <a:pPr marL="182563" indent="-182563">
              <a:buFontTx/>
              <a:buChar char="•"/>
            </a:pPr>
            <a:r>
              <a:rPr lang="en-US" sz="1600" dirty="0" err="1">
                <a:solidFill>
                  <a:prstClr val="black">
                    <a:lumMod val="95000"/>
                    <a:lumOff val="5000"/>
                  </a:prstClr>
                </a:solidFill>
              </a:rPr>
              <a:t>Akumulasi</a:t>
            </a:r>
            <a:r>
              <a:rPr lang="en-US" sz="1600" dirty="0">
                <a:solidFill>
                  <a:prstClr val="black">
                    <a:lumMod val="95000"/>
                    <a:lumOff val="5000"/>
                  </a:prstClr>
                </a:solidFill>
              </a:rPr>
              <a:t> modal </a:t>
            </a:r>
            <a:r>
              <a:rPr lang="en-US" sz="1600" dirty="0" err="1">
                <a:solidFill>
                  <a:prstClr val="black">
                    <a:lumMod val="95000"/>
                    <a:lumOff val="5000"/>
                  </a:prstClr>
                </a:solidFill>
              </a:rPr>
              <a:t>masyarakat</a:t>
            </a:r>
            <a:endParaRPr lang="en-US" sz="1600" dirty="0">
              <a:solidFill>
                <a:prstClr val="black">
                  <a:lumMod val="95000"/>
                  <a:lumOff val="5000"/>
                </a:prstClr>
              </a:solidFill>
            </a:endParaRPr>
          </a:p>
        </p:txBody>
      </p:sp>
      <p:sp>
        <p:nvSpPr>
          <p:cNvPr id="10250" name="Text Box 12"/>
          <p:cNvSpPr txBox="1">
            <a:spLocks noChangeArrowheads="1"/>
          </p:cNvSpPr>
          <p:nvPr/>
        </p:nvSpPr>
        <p:spPr bwMode="auto">
          <a:xfrm>
            <a:off x="2635250" y="1524000"/>
            <a:ext cx="1568443" cy="369332"/>
          </a:xfrm>
          <a:prstGeom prst="rect">
            <a:avLst/>
          </a:prstGeom>
          <a:noFill/>
          <a:ln w="9525">
            <a:noFill/>
            <a:miter lim="800000"/>
            <a:headEnd/>
            <a:tailEnd/>
          </a:ln>
        </p:spPr>
        <p:txBody>
          <a:bodyPr wrap="none">
            <a:spAutoFit/>
          </a:bodyPr>
          <a:lstStyle/>
          <a:p>
            <a:r>
              <a:rPr lang="en-US" b="1" dirty="0">
                <a:solidFill>
                  <a:srgbClr val="FF0000"/>
                </a:solidFill>
              </a:rPr>
              <a:t>DUNIA USAHA</a:t>
            </a:r>
          </a:p>
        </p:txBody>
      </p:sp>
      <p:sp>
        <p:nvSpPr>
          <p:cNvPr id="10251" name="Text Box 13"/>
          <p:cNvSpPr txBox="1">
            <a:spLocks noChangeArrowheads="1"/>
          </p:cNvSpPr>
          <p:nvPr/>
        </p:nvSpPr>
        <p:spPr bwMode="auto">
          <a:xfrm>
            <a:off x="2622550" y="2743200"/>
            <a:ext cx="2025650" cy="366713"/>
          </a:xfrm>
          <a:prstGeom prst="rect">
            <a:avLst/>
          </a:prstGeom>
          <a:noFill/>
          <a:ln w="9525">
            <a:noFill/>
            <a:miter lim="800000"/>
            <a:headEnd/>
            <a:tailEnd/>
          </a:ln>
        </p:spPr>
        <p:txBody>
          <a:bodyPr wrap="none">
            <a:spAutoFit/>
          </a:bodyPr>
          <a:lstStyle/>
          <a:p>
            <a:r>
              <a:rPr lang="en-US" b="1">
                <a:solidFill>
                  <a:prstClr val="black"/>
                </a:solidFill>
              </a:rPr>
              <a:t>PEMERINTAHAN</a:t>
            </a:r>
          </a:p>
        </p:txBody>
      </p:sp>
      <p:sp>
        <p:nvSpPr>
          <p:cNvPr id="10252" name="Text Box 14"/>
          <p:cNvSpPr txBox="1">
            <a:spLocks noChangeArrowheads="1"/>
          </p:cNvSpPr>
          <p:nvPr/>
        </p:nvSpPr>
        <p:spPr bwMode="auto">
          <a:xfrm>
            <a:off x="2762250" y="4648200"/>
            <a:ext cx="1809750" cy="366713"/>
          </a:xfrm>
          <a:prstGeom prst="rect">
            <a:avLst/>
          </a:prstGeom>
          <a:noFill/>
          <a:ln w="9525">
            <a:noFill/>
            <a:miter lim="800000"/>
            <a:headEnd/>
            <a:tailEnd/>
          </a:ln>
        </p:spPr>
        <p:txBody>
          <a:bodyPr wrap="none">
            <a:spAutoFit/>
          </a:bodyPr>
          <a:lstStyle/>
          <a:p>
            <a:r>
              <a:rPr lang="en-US" b="1">
                <a:solidFill>
                  <a:prstClr val="black"/>
                </a:solidFill>
              </a:rPr>
              <a:t>MASYARAKAT</a:t>
            </a:r>
          </a:p>
        </p:txBody>
      </p:sp>
      <p:sp>
        <p:nvSpPr>
          <p:cNvPr id="17" name="Rectangle 16"/>
          <p:cNvSpPr/>
          <p:nvPr/>
        </p:nvSpPr>
        <p:spPr>
          <a:xfrm>
            <a:off x="76200" y="1326356"/>
            <a:ext cx="1752600" cy="469344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smtClean="0">
                <a:solidFill>
                  <a:prstClr val="black"/>
                </a:solidFill>
              </a:rPr>
              <a:t>PEMIMPIN</a:t>
            </a:r>
            <a:r>
              <a:rPr lang="id-ID" sz="1200" b="1" dirty="0" smtClean="0">
                <a:solidFill>
                  <a:prstClr val="black"/>
                </a:solidFill>
              </a:rPr>
              <a:t> PEMERINTAHAN,DUNIA USAHA KOPERASI DAN MASYARAKAT</a:t>
            </a:r>
            <a:r>
              <a:rPr lang="en-US" sz="1200" b="1" dirty="0" smtClean="0">
                <a:solidFill>
                  <a:prstClr val="black"/>
                </a:solidFill>
              </a:rPr>
              <a:t> YANG</a:t>
            </a:r>
            <a:r>
              <a:rPr lang="id-ID" sz="1200" b="1" dirty="0" smtClean="0">
                <a:solidFill>
                  <a:prstClr val="black"/>
                </a:solidFill>
              </a:rPr>
              <a:t>  MEM</a:t>
            </a:r>
            <a:r>
              <a:rPr lang="en-US" sz="1200" b="1" dirty="0" smtClean="0">
                <a:solidFill>
                  <a:prstClr val="black"/>
                </a:solidFill>
              </a:rPr>
              <a:t>PUNYA</a:t>
            </a:r>
            <a:r>
              <a:rPr lang="id-ID" sz="1200" b="1" dirty="0" smtClean="0">
                <a:solidFill>
                  <a:prstClr val="black"/>
                </a:solidFill>
              </a:rPr>
              <a:t>I</a:t>
            </a:r>
            <a:r>
              <a:rPr lang="en-US" sz="1200" b="1" dirty="0" smtClean="0">
                <a:solidFill>
                  <a:prstClr val="black"/>
                </a:solidFill>
              </a:rPr>
              <a:t> </a:t>
            </a:r>
            <a:r>
              <a:rPr lang="en-US" sz="1200" b="1" dirty="0">
                <a:solidFill>
                  <a:prstClr val="black"/>
                </a:solidFill>
              </a:rPr>
              <a:t>KEBERANIAN </a:t>
            </a:r>
            <a:r>
              <a:rPr lang="id-ID" sz="1200" b="1" dirty="0" smtClean="0">
                <a:solidFill>
                  <a:prstClr val="black"/>
                </a:solidFill>
              </a:rPr>
              <a:t>UNTUK MELAKUKAN TEROBOSAN DAN JIWA INTREPERNEUR SERTA MEMBUKA DIRI UNTUK MEMBANGUN NETWORK DENGAN BERBAGAI PIHAK GUNA MELAKUKAN PERCEPATAN PEMBANGUNAN DISEGALA BIDANG DENGAN MELIBATKAN SELURUH  MASYARAKAT</a:t>
            </a:r>
            <a:endParaRPr lang="en-US" sz="1200" dirty="0">
              <a:solidFill>
                <a:prstClr val="black"/>
              </a:solidFill>
            </a:endParaRPr>
          </a:p>
        </p:txBody>
      </p:sp>
      <p:sp>
        <p:nvSpPr>
          <p:cNvPr id="18" name="Rectangle 17"/>
          <p:cNvSpPr/>
          <p:nvPr/>
        </p:nvSpPr>
        <p:spPr>
          <a:xfrm>
            <a:off x="1981200" y="1676400"/>
            <a:ext cx="381000" cy="4191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srgbClr val="FF0000"/>
                </a:solidFill>
              </a:rPr>
              <a:t>C</a:t>
            </a:r>
          </a:p>
          <a:p>
            <a:pPr algn="ctr">
              <a:defRPr/>
            </a:pPr>
            <a:r>
              <a:rPr lang="en-US" b="1" dirty="0">
                <a:solidFill>
                  <a:srgbClr val="FF0000"/>
                </a:solidFill>
              </a:rPr>
              <a:t>H</a:t>
            </a:r>
          </a:p>
          <a:p>
            <a:pPr algn="ctr">
              <a:defRPr/>
            </a:pPr>
            <a:r>
              <a:rPr lang="en-US" b="1" dirty="0">
                <a:solidFill>
                  <a:srgbClr val="FF0000"/>
                </a:solidFill>
              </a:rPr>
              <a:t>A</a:t>
            </a:r>
          </a:p>
          <a:p>
            <a:pPr algn="ctr">
              <a:defRPr/>
            </a:pPr>
            <a:r>
              <a:rPr lang="en-US" b="1" dirty="0">
                <a:solidFill>
                  <a:srgbClr val="FF0000"/>
                </a:solidFill>
              </a:rPr>
              <a:t>N</a:t>
            </a:r>
          </a:p>
          <a:p>
            <a:pPr algn="ctr">
              <a:defRPr/>
            </a:pPr>
            <a:r>
              <a:rPr lang="en-US" b="1" dirty="0">
                <a:solidFill>
                  <a:srgbClr val="FF0000"/>
                </a:solidFill>
              </a:rPr>
              <a:t>G</a:t>
            </a:r>
          </a:p>
          <a:p>
            <a:pPr algn="ctr">
              <a:defRPr/>
            </a:pPr>
            <a:r>
              <a:rPr lang="en-US" b="1" dirty="0">
                <a:solidFill>
                  <a:srgbClr val="FF0000"/>
                </a:solidFill>
              </a:rPr>
              <a:t>E</a:t>
            </a:r>
          </a:p>
        </p:txBody>
      </p:sp>
      <p:sp>
        <p:nvSpPr>
          <p:cNvPr id="19" name="Right Arrow 18"/>
          <p:cNvSpPr/>
          <p:nvPr/>
        </p:nvSpPr>
        <p:spPr>
          <a:xfrm>
            <a:off x="1752600" y="39624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AutoShape 22"/>
          <p:cNvSpPr>
            <a:spLocks/>
          </p:cNvSpPr>
          <p:nvPr/>
        </p:nvSpPr>
        <p:spPr bwMode="auto">
          <a:xfrm>
            <a:off x="2362200" y="1676400"/>
            <a:ext cx="304800" cy="4114800"/>
          </a:xfrm>
          <a:prstGeom prst="leftBrace">
            <a:avLst>
              <a:gd name="adj1" fmla="val 61125"/>
              <a:gd name="adj2" fmla="val 50000"/>
            </a:avLst>
          </a:prstGeom>
          <a:noFill/>
          <a:ln w="57150">
            <a:solidFill>
              <a:schemeClr val="tx1"/>
            </a:solidFill>
            <a:round/>
            <a:headEnd/>
            <a:tailEnd/>
          </a:ln>
        </p:spPr>
        <p:txBody>
          <a:bodyPr wrap="none" anchor="ctr"/>
          <a:lstStyle/>
          <a:p>
            <a:endParaRPr lang="id-ID">
              <a:solidFill>
                <a:prstClr val="black"/>
              </a:solidFill>
            </a:endParaRPr>
          </a:p>
        </p:txBody>
      </p:sp>
      <p:sp>
        <p:nvSpPr>
          <p:cNvPr id="24" name="AutoShape 22"/>
          <p:cNvSpPr>
            <a:spLocks/>
          </p:cNvSpPr>
          <p:nvPr/>
        </p:nvSpPr>
        <p:spPr bwMode="auto">
          <a:xfrm rot="-5400000">
            <a:off x="5448300" y="3314700"/>
            <a:ext cx="304800" cy="5410200"/>
          </a:xfrm>
          <a:prstGeom prst="leftBrace">
            <a:avLst>
              <a:gd name="adj1" fmla="val 61139"/>
              <a:gd name="adj2" fmla="val 50000"/>
            </a:avLst>
          </a:prstGeom>
          <a:noFill/>
          <a:ln w="57150">
            <a:solidFill>
              <a:schemeClr val="tx1"/>
            </a:solidFill>
            <a:round/>
            <a:headEnd/>
            <a:tailEnd/>
          </a:ln>
        </p:spPr>
        <p:txBody>
          <a:bodyPr wrap="none" anchor="ctr"/>
          <a:lstStyle/>
          <a:p>
            <a:endParaRPr lang="id-ID">
              <a:solidFill>
                <a:prstClr val="black"/>
              </a:solidFill>
            </a:endParaRPr>
          </a:p>
        </p:txBody>
      </p:sp>
      <p:sp>
        <p:nvSpPr>
          <p:cNvPr id="25" name="Rectangle 24"/>
          <p:cNvSpPr/>
          <p:nvPr/>
        </p:nvSpPr>
        <p:spPr>
          <a:xfrm>
            <a:off x="2438400" y="6248400"/>
            <a:ext cx="6172200"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solidFill>
                  <a:prstClr val="black"/>
                </a:solidFill>
              </a:rPr>
              <a:t>PERCEPATAN PEMBANGUNAN DI BERBAGAI BIDANG YANG BERKEADILAN DAN BERKESINAMBUNGAN  </a:t>
            </a:r>
          </a:p>
        </p:txBody>
      </p:sp>
    </p:spTree>
    <p:extLst>
      <p:ext uri="{BB962C8B-B14F-4D97-AF65-F5344CB8AC3E}">
        <p14:creationId xmlns="" xmlns:p14="http://schemas.microsoft.com/office/powerpoint/2010/main" val="1889142114"/>
      </p:ext>
    </p:extLst>
  </p:cSld>
  <p:clrMapOvr>
    <a:masterClrMapping/>
  </p:clrMapOvr>
  <p:transition spd="med">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05506"/>
                                        </p:tgtEl>
                                        <p:attrNameLst>
                                          <p:attrName>style.visibility</p:attrName>
                                        </p:attrNameLst>
                                      </p:cBhvr>
                                      <p:to>
                                        <p:strVal val="visible"/>
                                      </p:to>
                                    </p:set>
                                    <p:animEffect transition="in" filter="circle(in)">
                                      <p:cBhvr>
                                        <p:cTn id="15" dur="2000"/>
                                        <p:tgtEl>
                                          <p:spTgt spid="405506"/>
                                        </p:tgtEl>
                                      </p:cBhvr>
                                    </p:animEffect>
                                  </p:childTnLst>
                                </p:cTn>
                              </p:par>
                              <p:par>
                                <p:cTn id="16" presetID="6" presetClass="entr" presetSubtype="16"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circle(in)">
                                      <p:cBhvr>
                                        <p:cTn id="18" dur="2000"/>
                                        <p:tgtEl>
                                          <p:spTgt spid="10243"/>
                                        </p:tgtEl>
                                      </p:cBhvr>
                                    </p:animEffect>
                                  </p:childTnLst>
                                </p:cTn>
                              </p:par>
                              <p:par>
                                <p:cTn id="19" presetID="6" presetClass="entr" presetSubtype="16"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circle(in)">
                                      <p:cBhvr>
                                        <p:cTn id="21" dur="2000"/>
                                        <p:tgtEl>
                                          <p:spTgt spid="1024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circle(in)">
                                      <p:cBhvr>
                                        <p:cTn id="24" dur="2000"/>
                                        <p:tgtEl>
                                          <p:spTgt spid="1024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ircle(in)">
                                      <p:cBhvr>
                                        <p:cTn id="27" dur="2000"/>
                                        <p:tgtEl>
                                          <p:spTgt spid="1024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Effect transition="in" filter="circle(in)">
                                      <p:cBhvr>
                                        <p:cTn id="30" dur="2000"/>
                                        <p:tgtEl>
                                          <p:spTgt spid="102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248"/>
                                        </p:tgtEl>
                                        <p:attrNameLst>
                                          <p:attrName>style.visibility</p:attrName>
                                        </p:attrNameLst>
                                      </p:cBhvr>
                                      <p:to>
                                        <p:strVal val="visible"/>
                                      </p:to>
                                    </p:set>
                                    <p:animEffect transition="in" filter="circle(in)">
                                      <p:cBhvr>
                                        <p:cTn id="33" dur="2000"/>
                                        <p:tgtEl>
                                          <p:spTgt spid="1024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0249"/>
                                        </p:tgtEl>
                                        <p:attrNameLst>
                                          <p:attrName>style.visibility</p:attrName>
                                        </p:attrNameLst>
                                      </p:cBhvr>
                                      <p:to>
                                        <p:strVal val="visible"/>
                                      </p:to>
                                    </p:set>
                                    <p:animEffect transition="in" filter="circle(in)">
                                      <p:cBhvr>
                                        <p:cTn id="36" dur="2000"/>
                                        <p:tgtEl>
                                          <p:spTgt spid="1024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250"/>
                                        </p:tgtEl>
                                        <p:attrNameLst>
                                          <p:attrName>style.visibility</p:attrName>
                                        </p:attrNameLst>
                                      </p:cBhvr>
                                      <p:to>
                                        <p:strVal val="visible"/>
                                      </p:to>
                                    </p:set>
                                    <p:animEffect transition="in" filter="circle(in)">
                                      <p:cBhvr>
                                        <p:cTn id="39" dur="2000"/>
                                        <p:tgtEl>
                                          <p:spTgt spid="1025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251"/>
                                        </p:tgtEl>
                                        <p:attrNameLst>
                                          <p:attrName>style.visibility</p:attrName>
                                        </p:attrNameLst>
                                      </p:cBhvr>
                                      <p:to>
                                        <p:strVal val="visible"/>
                                      </p:to>
                                    </p:set>
                                    <p:animEffect transition="in" filter="circle(in)">
                                      <p:cBhvr>
                                        <p:cTn id="42" dur="2000"/>
                                        <p:tgtEl>
                                          <p:spTgt spid="1025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0252"/>
                                        </p:tgtEl>
                                        <p:attrNameLst>
                                          <p:attrName>style.visibility</p:attrName>
                                        </p:attrNameLst>
                                      </p:cBhvr>
                                      <p:to>
                                        <p:strVal val="visible"/>
                                      </p:to>
                                    </p:set>
                                    <p:animEffect transition="in" filter="circle(in)">
                                      <p:cBhvr>
                                        <p:cTn id="45" dur="2000"/>
                                        <p:tgtEl>
                                          <p:spTgt spid="10252"/>
                                        </p:tgtEl>
                                      </p:cBhvr>
                                    </p:animEffect>
                                  </p:childTnLst>
                                </p:cTn>
                              </p:par>
                              <p:par>
                                <p:cTn id="46" presetID="6" presetClass="entr" presetSubtype="16" fill="hold" nodeType="withEffect">
                                  <p:stCondLst>
                                    <p:cond delay="0"/>
                                  </p:stCondLst>
                                  <p:childTnLst>
                                    <p:set>
                                      <p:cBhvr>
                                        <p:cTn id="47" dur="1" fill="hold">
                                          <p:stCondLst>
                                            <p:cond delay="0"/>
                                          </p:stCondLst>
                                        </p:cTn>
                                        <p:tgtEl>
                                          <p:spTgt spid="10253"/>
                                        </p:tgtEl>
                                        <p:attrNameLst>
                                          <p:attrName>style.visibility</p:attrName>
                                        </p:attrNameLst>
                                      </p:cBhvr>
                                      <p:to>
                                        <p:strVal val="visible"/>
                                      </p:to>
                                    </p:set>
                                    <p:animEffect transition="in" filter="circle(in)">
                                      <p:cBhvr>
                                        <p:cTn id="48" dur="2000"/>
                                        <p:tgtEl>
                                          <p:spTgt spid="1025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2000"/>
                                        <p:tgtEl>
                                          <p:spTgt spid="1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in)">
                                      <p:cBhvr>
                                        <p:cTn id="6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P spid="10245" grpId="0"/>
      <p:bldP spid="10246" grpId="0"/>
      <p:bldP spid="10247" grpId="0"/>
      <p:bldP spid="10248" grpId="0"/>
      <p:bldP spid="10249" grpId="0"/>
      <p:bldP spid="10250" grpId="0"/>
      <p:bldP spid="10251" grpId="0"/>
      <p:bldP spid="10252" grpId="0"/>
      <p:bldP spid="17" grpId="0" animBg="1"/>
      <p:bldP spid="18" grpId="0" animBg="1"/>
      <p:bldP spid="19" grpId="0" animBg="1"/>
      <p:bldP spid="22"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09600"/>
          </a:xfrm>
          <a:noFill/>
        </p:spPr>
        <p:txBody>
          <a:bodyPr>
            <a:normAutofit fontScale="90000"/>
          </a:bodyPr>
          <a:lstStyle/>
          <a:p>
            <a:r>
              <a:rPr lang="id-ID" sz="4000" b="1" dirty="0" smtClean="0"/>
              <a:t>Peningkatan Daya Saing Gerakan Koperasi </a:t>
            </a:r>
            <a:endParaRPr lang="id-ID" sz="4000" b="1" dirty="0"/>
          </a:p>
        </p:txBody>
      </p:sp>
      <p:sp>
        <p:nvSpPr>
          <p:cNvPr id="3" name="Content Placeholder 2"/>
          <p:cNvSpPr>
            <a:spLocks noGrp="1"/>
          </p:cNvSpPr>
          <p:nvPr>
            <p:ph sz="half" idx="1"/>
          </p:nvPr>
        </p:nvSpPr>
        <p:spPr>
          <a:xfrm>
            <a:off x="214282" y="838200"/>
            <a:ext cx="4281518" cy="5715000"/>
          </a:xfrm>
          <a:solidFill>
            <a:schemeClr val="bg1"/>
          </a:solidFill>
        </p:spPr>
        <p:txBody>
          <a:bodyPr>
            <a:noAutofit/>
          </a:bodyPr>
          <a:lstStyle/>
          <a:p>
            <a:pPr>
              <a:buNone/>
            </a:pPr>
            <a:r>
              <a:rPr lang="id-ID" sz="2000" b="1" dirty="0" smtClean="0"/>
              <a:t>Institusi Koperasi </a:t>
            </a:r>
          </a:p>
          <a:p>
            <a:pPr marL="355600" indent="-355600">
              <a:buFont typeface="+mj-lt"/>
              <a:buAutoNum type="arabicPeriod"/>
            </a:pPr>
            <a:r>
              <a:rPr lang="id-ID" sz="2000" dirty="0" smtClean="0"/>
              <a:t>Memperkuat idiologisasi koperasi pada anggota / masyarakat</a:t>
            </a:r>
          </a:p>
          <a:p>
            <a:pPr marL="355600" indent="-355600">
              <a:buFont typeface="+mj-lt"/>
              <a:buAutoNum type="arabicPeriod"/>
            </a:pPr>
            <a:r>
              <a:rPr lang="id-ID" sz="2000" dirty="0" smtClean="0"/>
              <a:t>Penguatan kelembagaan koperasi sebagai entitas bisnis modern </a:t>
            </a:r>
          </a:p>
          <a:p>
            <a:pPr marL="355600" indent="-355600">
              <a:buFont typeface="+mj-lt"/>
              <a:buAutoNum type="arabicPeriod"/>
            </a:pPr>
            <a:r>
              <a:rPr lang="id-ID" sz="2000" dirty="0" smtClean="0"/>
              <a:t>Membangun kultur kreatif, inovatif dan nilai tambah dalam kerangka meningkatkan daya saing koperasi </a:t>
            </a:r>
          </a:p>
          <a:p>
            <a:pPr marL="355600" indent="-355600">
              <a:buFont typeface="+mj-lt"/>
              <a:buAutoNum type="arabicPeriod"/>
            </a:pPr>
            <a:r>
              <a:rPr lang="id-ID" sz="2000" dirty="0" smtClean="0"/>
              <a:t>Menerapkan nilai-nilai &amp; prinsip koperasi sejati </a:t>
            </a:r>
          </a:p>
          <a:p>
            <a:pPr marL="355600" indent="-355600">
              <a:buFont typeface="+mj-lt"/>
              <a:buAutoNum type="arabicPeriod"/>
            </a:pPr>
            <a:r>
              <a:rPr lang="id-ID" sz="2000" dirty="0" smtClean="0"/>
              <a:t>Memberikan nilai tambah yang “luar biasa” pada anggota sehingga membangun “loyalitas, komitmen anggota” terhadap koperasi </a:t>
            </a:r>
          </a:p>
          <a:p>
            <a:pPr marL="355600" indent="-355600">
              <a:buFont typeface="+mj-lt"/>
              <a:buAutoNum type="arabicPeriod"/>
            </a:pPr>
            <a:r>
              <a:rPr lang="id-ID" sz="2000" dirty="0" smtClean="0"/>
              <a:t>Memperkuat jaringan kemitraan koperasi dengan </a:t>
            </a:r>
            <a:r>
              <a:rPr lang="id-ID" sz="2000" i="1" dirty="0" smtClean="0"/>
              <a:t>stake holder </a:t>
            </a:r>
            <a:endParaRPr lang="id-ID" sz="2000" i="1" dirty="0"/>
          </a:p>
        </p:txBody>
      </p:sp>
      <p:sp>
        <p:nvSpPr>
          <p:cNvPr id="4" name="Content Placeholder 3"/>
          <p:cNvSpPr>
            <a:spLocks noGrp="1"/>
          </p:cNvSpPr>
          <p:nvPr>
            <p:ph sz="quarter" idx="2"/>
          </p:nvPr>
        </p:nvSpPr>
        <p:spPr>
          <a:xfrm>
            <a:off x="4648200" y="838200"/>
            <a:ext cx="4038600" cy="2789255"/>
          </a:xfrm>
          <a:solidFill>
            <a:schemeClr val="accent5">
              <a:lumMod val="20000"/>
              <a:lumOff val="80000"/>
            </a:schemeClr>
          </a:solidFill>
        </p:spPr>
        <p:txBody>
          <a:bodyPr>
            <a:noAutofit/>
          </a:bodyPr>
          <a:lstStyle/>
          <a:p>
            <a:pPr>
              <a:buNone/>
            </a:pPr>
            <a:r>
              <a:rPr lang="id-ID" sz="1800" b="1" dirty="0" smtClean="0"/>
              <a:t>Bisnis Koperas</a:t>
            </a:r>
            <a:r>
              <a:rPr lang="id-ID" sz="1800" dirty="0" smtClean="0"/>
              <a:t>i </a:t>
            </a:r>
          </a:p>
          <a:p>
            <a:pPr>
              <a:buFont typeface="+mj-lt"/>
              <a:buAutoNum type="arabicPeriod"/>
            </a:pPr>
            <a:r>
              <a:rPr lang="id-ID" sz="1800" dirty="0" smtClean="0"/>
              <a:t>Peningkatan modal sendir iberdasarkan skala ekonomi yg layak</a:t>
            </a:r>
          </a:p>
          <a:p>
            <a:pPr>
              <a:buFont typeface="+mj-lt"/>
              <a:buAutoNum type="arabicPeriod"/>
            </a:pPr>
            <a:r>
              <a:rPr lang="id-ID" sz="1800" dirty="0" smtClean="0"/>
              <a:t>Pengembangan bisnis yang inovatif, kreatif dan mempunyai nilai tambah </a:t>
            </a:r>
          </a:p>
          <a:p>
            <a:pPr>
              <a:buFont typeface="+mj-lt"/>
              <a:buAutoNum type="arabicPeriod"/>
            </a:pPr>
            <a:r>
              <a:rPr lang="id-ID" sz="1800" dirty="0" smtClean="0"/>
              <a:t>Penerapan manajemen modern pengelolaan koperasi </a:t>
            </a:r>
          </a:p>
          <a:p>
            <a:pPr>
              <a:buFont typeface="+mj-lt"/>
              <a:buAutoNum type="arabicPeriod"/>
            </a:pPr>
            <a:r>
              <a:rPr lang="id-ID" sz="1800" dirty="0" smtClean="0"/>
              <a:t>Penerapan IT </a:t>
            </a:r>
          </a:p>
          <a:p>
            <a:pPr>
              <a:buFont typeface="+mj-lt"/>
              <a:buAutoNum type="arabicPeriod"/>
            </a:pPr>
            <a:r>
              <a:rPr lang="id-ID" sz="1800" dirty="0" smtClean="0"/>
              <a:t>Kemitraan dengan pelaku bisnis lain</a:t>
            </a:r>
            <a:endParaRPr lang="id-ID" sz="1800" dirty="0"/>
          </a:p>
        </p:txBody>
      </p:sp>
      <p:sp>
        <p:nvSpPr>
          <p:cNvPr id="5" name="Content Placeholder 4"/>
          <p:cNvSpPr>
            <a:spLocks noGrp="1"/>
          </p:cNvSpPr>
          <p:nvPr>
            <p:ph sz="quarter" idx="3"/>
          </p:nvPr>
        </p:nvSpPr>
        <p:spPr>
          <a:xfrm>
            <a:off x="4648200" y="4343400"/>
            <a:ext cx="4038600" cy="2362200"/>
          </a:xfrm>
          <a:solidFill>
            <a:schemeClr val="accent5">
              <a:lumMod val="40000"/>
              <a:lumOff val="60000"/>
            </a:schemeClr>
          </a:solidFill>
        </p:spPr>
        <p:txBody>
          <a:bodyPr>
            <a:normAutofit fontScale="70000" lnSpcReduction="20000"/>
          </a:bodyPr>
          <a:lstStyle/>
          <a:p>
            <a:pPr>
              <a:buNone/>
            </a:pPr>
            <a:r>
              <a:rPr lang="id-ID" b="1" dirty="0" smtClean="0"/>
              <a:t>SDM </a:t>
            </a:r>
          </a:p>
          <a:p>
            <a:pPr marL="355600" indent="-355600">
              <a:buFont typeface="+mj-lt"/>
              <a:buAutoNum type="arabicPeriod"/>
            </a:pPr>
            <a:r>
              <a:rPr lang="id-ID" dirty="0" smtClean="0"/>
              <a:t>Peningkatan kualitas SDM koperasi </a:t>
            </a:r>
          </a:p>
          <a:p>
            <a:pPr marL="355600" indent="-355600">
              <a:buFont typeface="+mj-lt"/>
              <a:buAutoNum type="arabicPeriod"/>
            </a:pPr>
            <a:r>
              <a:rPr lang="id-ID" dirty="0" smtClean="0"/>
              <a:t>Pengembangan sistem konpensasi yang menarik bagi insan koperasi </a:t>
            </a:r>
          </a:p>
          <a:p>
            <a:pPr marL="355600" indent="-355600">
              <a:buFont typeface="+mj-lt"/>
              <a:buAutoNum type="arabicPeriod"/>
            </a:pPr>
            <a:r>
              <a:rPr lang="id-ID" dirty="0" smtClean="0"/>
              <a:t>Profesionalisasi manajemen </a:t>
            </a:r>
          </a:p>
          <a:p>
            <a:pPr marL="355600" indent="-355600">
              <a:buFont typeface="+mj-lt"/>
              <a:buAutoNum type="arabicPeriod"/>
            </a:pPr>
            <a:r>
              <a:rPr lang="id-ID" dirty="0" smtClean="0"/>
              <a:t>Pengukuran kinerja SDM yang unggul </a:t>
            </a:r>
            <a:endParaRPr lang="id-ID" dirty="0"/>
          </a:p>
        </p:txBody>
      </p:sp>
      <p:sp>
        <p:nvSpPr>
          <p:cNvPr id="6" name="Right Arrow 5"/>
          <p:cNvSpPr/>
          <p:nvPr/>
        </p:nvSpPr>
        <p:spPr>
          <a:xfrm>
            <a:off x="4214810" y="2176458"/>
            <a:ext cx="428628" cy="414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6215074" y="4005258"/>
            <a:ext cx="414326" cy="3381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Left Arrow 7"/>
          <p:cNvSpPr/>
          <p:nvPr/>
        </p:nvSpPr>
        <p:spPr>
          <a:xfrm>
            <a:off x="4219572" y="5295912"/>
            <a:ext cx="428628" cy="4952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2803247527"/>
      </p:ext>
    </p:extLst>
  </p:cSld>
  <p:clrMapOvr>
    <a:masterClrMapping/>
  </p:clrMapOvr>
  <p:transition spd="med">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bg/>
                                          </p:spTgt>
                                        </p:tgtEl>
                                        <p:attrNameLst>
                                          <p:attrName>style.visibility</p:attrName>
                                        </p:attrNameLst>
                                      </p:cBhvr>
                                      <p:to>
                                        <p:strVal val="visible"/>
                                      </p:to>
                                    </p:set>
                                    <p:animEffect transition="in" filter="circle(in)">
                                      <p:cBhvr>
                                        <p:cTn id="57" dur="2000"/>
                                        <p:tgtEl>
                                          <p:spTgt spid="4">
                                            <p:bg/>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circle(in)">
                                      <p:cBhvr>
                                        <p:cTn id="62" dur="20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circle(in)">
                                      <p:cBhvr>
                                        <p:cTn id="67" dur="2000"/>
                                        <p:tgtEl>
                                          <p:spTgt spid="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circle(in)">
                                      <p:cBhvr>
                                        <p:cTn id="72" dur="20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circle(in)">
                                      <p:cBhvr>
                                        <p:cTn id="77" dur="20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circle(in)">
                                      <p:cBhvr>
                                        <p:cTn id="82" dur="20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circle(in)">
                                      <p:cBhvr>
                                        <p:cTn id="87" dur="20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circle(in)">
                                      <p:cBhvr>
                                        <p:cTn id="92" dur="2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5">
                                            <p:bg/>
                                          </p:spTgt>
                                        </p:tgtEl>
                                        <p:attrNameLst>
                                          <p:attrName>style.visibility</p:attrName>
                                        </p:attrNameLst>
                                      </p:cBhvr>
                                      <p:to>
                                        <p:strVal val="visible"/>
                                      </p:to>
                                    </p:set>
                                    <p:animEffect transition="in" filter="circle(in)">
                                      <p:cBhvr>
                                        <p:cTn id="97" dur="2000"/>
                                        <p:tgtEl>
                                          <p:spTgt spid="5">
                                            <p:bg/>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5">
                                            <p:txEl>
                                              <p:pRg st="0" end="0"/>
                                            </p:txEl>
                                          </p:spTgt>
                                        </p:tgtEl>
                                        <p:attrNameLst>
                                          <p:attrName>style.visibility</p:attrName>
                                        </p:attrNameLst>
                                      </p:cBhvr>
                                      <p:to>
                                        <p:strVal val="visible"/>
                                      </p:to>
                                    </p:set>
                                    <p:animEffect transition="in" filter="circle(in)">
                                      <p:cBhvr>
                                        <p:cTn id="102" dur="2000"/>
                                        <p:tgtEl>
                                          <p:spTgt spid="5">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5">
                                            <p:txEl>
                                              <p:pRg st="1" end="1"/>
                                            </p:txEl>
                                          </p:spTgt>
                                        </p:tgtEl>
                                        <p:attrNameLst>
                                          <p:attrName>style.visibility</p:attrName>
                                        </p:attrNameLst>
                                      </p:cBhvr>
                                      <p:to>
                                        <p:strVal val="visible"/>
                                      </p:to>
                                    </p:set>
                                    <p:animEffect transition="in" filter="circle(in)">
                                      <p:cBhvr>
                                        <p:cTn id="107" dur="2000"/>
                                        <p:tgtEl>
                                          <p:spTgt spid="5">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5">
                                            <p:txEl>
                                              <p:pRg st="2" end="2"/>
                                            </p:txEl>
                                          </p:spTgt>
                                        </p:tgtEl>
                                        <p:attrNameLst>
                                          <p:attrName>style.visibility</p:attrName>
                                        </p:attrNameLst>
                                      </p:cBhvr>
                                      <p:to>
                                        <p:strVal val="visible"/>
                                      </p:to>
                                    </p:set>
                                    <p:animEffect transition="in" filter="circle(in)">
                                      <p:cBhvr>
                                        <p:cTn id="112" dur="2000"/>
                                        <p:tgtEl>
                                          <p:spTgt spid="5">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5">
                                            <p:txEl>
                                              <p:pRg st="3" end="3"/>
                                            </p:txEl>
                                          </p:spTgt>
                                        </p:tgtEl>
                                        <p:attrNameLst>
                                          <p:attrName>style.visibility</p:attrName>
                                        </p:attrNameLst>
                                      </p:cBhvr>
                                      <p:to>
                                        <p:strVal val="visible"/>
                                      </p:to>
                                    </p:set>
                                    <p:animEffect transition="in" filter="circle(in)">
                                      <p:cBhvr>
                                        <p:cTn id="117" dur="2000"/>
                                        <p:tgtEl>
                                          <p:spTgt spid="5">
                                            <p:txEl>
                                              <p:pRg st="3" end="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5">
                                            <p:txEl>
                                              <p:pRg st="4" end="4"/>
                                            </p:txEl>
                                          </p:spTgt>
                                        </p:tgtEl>
                                        <p:attrNameLst>
                                          <p:attrName>style.visibility</p:attrName>
                                        </p:attrNameLst>
                                      </p:cBhvr>
                                      <p:to>
                                        <p:strVal val="visible"/>
                                      </p:to>
                                    </p:set>
                                    <p:animEffect transition="in" filter="circle(in)">
                                      <p:cBhvr>
                                        <p:cTn id="122" dur="2000"/>
                                        <p:tgtEl>
                                          <p:spTgt spid="5">
                                            <p:txEl>
                                              <p:pRg st="4" end="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circle(in)">
                                      <p:cBhvr>
                                        <p:cTn id="1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P spid="5" grpId="0" build="p"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a:noFill/>
        </p:spPr>
        <p:txBody>
          <a:bodyPr>
            <a:noAutofit/>
          </a:bodyPr>
          <a:lstStyle/>
          <a:p>
            <a:r>
              <a:rPr lang="id-ID" sz="3200" b="1" dirty="0" smtClean="0"/>
              <a:t>Peranan Pemerintah Dalam Perekonomian </a:t>
            </a:r>
            <a:endParaRPr lang="id-ID" sz="3200" b="1" dirty="0"/>
          </a:p>
        </p:txBody>
      </p:sp>
      <p:sp>
        <p:nvSpPr>
          <p:cNvPr id="3" name="Content Placeholder 2"/>
          <p:cNvSpPr>
            <a:spLocks noGrp="1"/>
          </p:cNvSpPr>
          <p:nvPr>
            <p:ph idx="1"/>
          </p:nvPr>
        </p:nvSpPr>
        <p:spPr>
          <a:xfrm>
            <a:off x="323528" y="1143000"/>
            <a:ext cx="8568952" cy="5334000"/>
          </a:xfrm>
          <a:noFill/>
        </p:spPr>
        <p:txBody>
          <a:bodyPr>
            <a:noAutofit/>
          </a:bodyPr>
          <a:lstStyle/>
          <a:p>
            <a:pPr>
              <a:lnSpc>
                <a:spcPct val="120000"/>
              </a:lnSpc>
              <a:buNone/>
            </a:pPr>
            <a:r>
              <a:rPr lang="id-ID" sz="2000" dirty="0" smtClean="0"/>
              <a:t>Dalam perekonomian modern, peranan pemerintah terdapat empat peran :</a:t>
            </a:r>
          </a:p>
          <a:p>
            <a:pPr marL="514350" indent="-514350">
              <a:lnSpc>
                <a:spcPct val="120000"/>
              </a:lnSpc>
              <a:buAutoNum type="arabicPeriod"/>
            </a:pPr>
            <a:r>
              <a:rPr lang="sv-SE" sz="2000" b="1" dirty="0" smtClean="0"/>
              <a:t>Peran alokatif, </a:t>
            </a:r>
            <a:r>
              <a:rPr lang="sv-SE" sz="2000" dirty="0" smtClean="0"/>
              <a:t>yakni</a:t>
            </a:r>
            <a:r>
              <a:rPr lang="id-ID" sz="2000" dirty="0" smtClean="0"/>
              <a:t>  peran pemerintah dalam mengalokasikan sumber daya ekonomi yang ada agar pemanfaatannya bisa optimal dan mendukung efisiensi produksi</a:t>
            </a:r>
          </a:p>
          <a:p>
            <a:pPr marL="514350" indent="-514350">
              <a:lnSpc>
                <a:spcPct val="120000"/>
              </a:lnSpc>
              <a:buAutoNum type="arabicPeriod"/>
            </a:pPr>
            <a:r>
              <a:rPr lang="id-ID" sz="2000" b="1" dirty="0" smtClean="0"/>
              <a:t>Peran </a:t>
            </a:r>
            <a:r>
              <a:rPr lang="it-IT" sz="2000" b="1" dirty="0" smtClean="0"/>
              <a:t>distributif, </a:t>
            </a:r>
            <a:r>
              <a:rPr lang="it-IT" sz="2000" dirty="0" smtClean="0"/>
              <a:t>yakni peran pemerintah dalam</a:t>
            </a:r>
            <a:r>
              <a:rPr lang="id-ID" sz="2000" dirty="0" smtClean="0"/>
              <a:t> mendistribusikan sumber daya, kesempatan </a:t>
            </a:r>
            <a:r>
              <a:rPr lang="es-ES" sz="2000" dirty="0" smtClean="0"/>
              <a:t>dan </a:t>
            </a:r>
            <a:r>
              <a:rPr lang="es-ES" sz="2000" dirty="0" err="1" smtClean="0"/>
              <a:t>hasil</a:t>
            </a:r>
            <a:r>
              <a:rPr lang="es-ES" sz="2000" dirty="0" smtClean="0"/>
              <a:t> </a:t>
            </a:r>
            <a:r>
              <a:rPr lang="es-ES" sz="2000" dirty="0" err="1" smtClean="0"/>
              <a:t>ekonomi</a:t>
            </a:r>
            <a:r>
              <a:rPr lang="es-ES" sz="2000" dirty="0" smtClean="0"/>
              <a:t> secara </a:t>
            </a:r>
            <a:r>
              <a:rPr lang="es-ES" sz="2000" dirty="0" err="1" smtClean="0"/>
              <a:t>adil</a:t>
            </a:r>
            <a:r>
              <a:rPr lang="es-ES" sz="2000" dirty="0" smtClean="0"/>
              <a:t> dan</a:t>
            </a:r>
            <a:r>
              <a:rPr lang="id-ID" sz="2000" dirty="0" smtClean="0"/>
              <a:t> wajar.</a:t>
            </a:r>
          </a:p>
          <a:p>
            <a:pPr marL="514350" indent="-514350">
              <a:lnSpc>
                <a:spcPct val="120000"/>
              </a:lnSpc>
              <a:buAutoNum type="arabicPeriod"/>
            </a:pPr>
            <a:r>
              <a:rPr lang="id-ID" sz="2000" b="1" dirty="0" smtClean="0"/>
              <a:t>Peran stabilitatif, </a:t>
            </a:r>
            <a:r>
              <a:rPr lang="id-ID" sz="2000" dirty="0" smtClean="0"/>
              <a:t>yakni peran pemerintah dalam memelihara stabilitas perekonomian dan memulihkannya jika berada dalam keadaan tidak  seimbang dan;</a:t>
            </a:r>
          </a:p>
          <a:p>
            <a:pPr marL="514350" indent="-514350">
              <a:lnSpc>
                <a:spcPct val="120000"/>
              </a:lnSpc>
              <a:buAutoNum type="arabicPeriod" startAt="4"/>
            </a:pPr>
            <a:r>
              <a:rPr lang="id-ID" sz="2000" b="1" dirty="0" smtClean="0"/>
              <a:t>Peran dinamisatif, </a:t>
            </a:r>
            <a:r>
              <a:rPr lang="id-ID" sz="2000" dirty="0" smtClean="0"/>
              <a:t>yakni peran pemerintah di dalam menggerakkan </a:t>
            </a:r>
          </a:p>
          <a:p>
            <a:pPr marL="514350" indent="-514350">
              <a:lnSpc>
                <a:spcPct val="120000"/>
              </a:lnSpc>
              <a:buNone/>
            </a:pPr>
            <a:r>
              <a:rPr lang="id-ID" sz="2000" dirty="0" smtClean="0"/>
              <a:t>        proses </a:t>
            </a:r>
            <a:r>
              <a:rPr lang="sv-SE" sz="2000" dirty="0" smtClean="0"/>
              <a:t>pembangunan ekonomi agar lebih cepat</a:t>
            </a:r>
            <a:r>
              <a:rPr lang="id-ID" sz="2000" dirty="0" smtClean="0"/>
              <a:t> tumbuh, berkembang dan maju.</a:t>
            </a:r>
            <a:endParaRPr lang="id-ID" sz="2000" dirty="0"/>
          </a:p>
        </p:txBody>
      </p:sp>
    </p:spTree>
    <p:extLst>
      <p:ext uri="{BB962C8B-B14F-4D97-AF65-F5344CB8AC3E}">
        <p14:creationId xmlns="" xmlns:p14="http://schemas.microsoft.com/office/powerpoint/2010/main" val="31551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096962"/>
          </a:xfrm>
        </p:spPr>
        <p:txBody>
          <a:bodyPr>
            <a:normAutofit fontScale="90000"/>
          </a:bodyPr>
          <a:lstStyle/>
          <a:p>
            <a:pPr algn="l"/>
            <a:r>
              <a:rPr lang="id-ID" sz="3200" b="1" dirty="0" smtClean="0">
                <a:solidFill>
                  <a:srgbClr val="C00000"/>
                </a:solidFill>
                <a:latin typeface="+mn-lt"/>
              </a:rPr>
              <a:t>VIII. PROGRAM-PROGRAM STRATEGIS </a:t>
            </a:r>
            <a:r>
              <a:rPr lang="id-ID" sz="3200" b="1" dirty="0" smtClean="0">
                <a:solidFill>
                  <a:srgbClr val="C00000"/>
                </a:solidFill>
              </a:rPr>
              <a:t/>
            </a:r>
            <a:br>
              <a:rPr lang="id-ID" sz="3200" b="1" dirty="0" smtClean="0">
                <a:solidFill>
                  <a:srgbClr val="C00000"/>
                </a:solidFill>
              </a:rPr>
            </a:br>
            <a:r>
              <a:rPr lang="id-ID" sz="2700" b="1" dirty="0" smtClean="0">
                <a:solidFill>
                  <a:schemeClr val="tx1"/>
                </a:solidFill>
              </a:rPr>
              <a:t>Untuk mewujudkan visi 2045 KOPERASI PILAR NEGARA, RAPIMNAS DEKOPIN belum lama ini merekomendasikan beberapa hal sbb:</a:t>
            </a:r>
            <a:endParaRPr lang="id-ID" sz="2700" b="1" dirty="0">
              <a:solidFill>
                <a:schemeClr val="tx1"/>
              </a:solidFill>
            </a:endParaRPr>
          </a:p>
        </p:txBody>
      </p:sp>
      <p:sp>
        <p:nvSpPr>
          <p:cNvPr id="3" name="Content Placeholder 2"/>
          <p:cNvSpPr>
            <a:spLocks noGrp="1"/>
          </p:cNvSpPr>
          <p:nvPr>
            <p:ph idx="1"/>
          </p:nvPr>
        </p:nvSpPr>
        <p:spPr>
          <a:xfrm>
            <a:off x="457200" y="1447800"/>
            <a:ext cx="8229600" cy="5105400"/>
          </a:xfrm>
        </p:spPr>
        <p:txBody>
          <a:bodyPr>
            <a:normAutofit fontScale="85000" lnSpcReduction="20000"/>
          </a:bodyPr>
          <a:lstStyle/>
          <a:p>
            <a:pPr marL="514350" lvl="0" indent="-514350">
              <a:buAutoNum type="arabicPeriod"/>
            </a:pPr>
            <a:r>
              <a:rPr lang="id-ID" dirty="0"/>
              <a:t>P</a:t>
            </a:r>
            <a:r>
              <a:rPr lang="id-ID" dirty="0" smtClean="0"/>
              <a:t>erlunya </a:t>
            </a:r>
            <a:r>
              <a:rPr lang="id-ID" dirty="0"/>
              <a:t>mengkaji dan merumuskan strategi terkait dengan kebijakan serta program rasionalisasi koperasi, sehingga koperasi mempunyai modernisasi manajemen yang digunakan sebagai alat ukur kemajuan skala usaha yang layak, jumlah anggota yang signifikan, dan disiplin dalam penerapan jatidiri koperasi maupun </a:t>
            </a:r>
            <a:r>
              <a:rPr lang="id-ID" dirty="0" smtClean="0"/>
              <a:t>prinsip-prinsip</a:t>
            </a:r>
          </a:p>
          <a:p>
            <a:pPr marL="514350" indent="-514350">
              <a:buFont typeface="Arial" panose="020B0604020202020204" pitchFamily="34" charset="0"/>
              <a:buAutoNum type="arabicPeriod"/>
            </a:pPr>
            <a:r>
              <a:rPr lang="id-ID" dirty="0"/>
              <a:t>M</a:t>
            </a:r>
            <a:r>
              <a:rPr lang="id-ID" dirty="0" smtClean="0"/>
              <a:t>endukung </a:t>
            </a:r>
            <a:r>
              <a:rPr lang="id-ID" dirty="0"/>
              <a:t>pembangunan lembaga pendidikan dan pelatihan perkoperasian serta lembaga sertifikasi profesi perkoperasian, agar SDM Koperasi memiliki kompetensi dan daya saing unggul. Kebutuhan SDM berkualitas ini sesuai dengan tuntutan diberlakukannya Masyarakat Ekonomi ASEAN (MEA) 2015 serta era globalisasi </a:t>
            </a:r>
            <a:r>
              <a:rPr lang="id-ID" dirty="0" smtClean="0"/>
              <a:t>dunia</a:t>
            </a:r>
          </a:p>
          <a:p>
            <a:pPr marL="514350" lvl="0" indent="-514350">
              <a:buFont typeface="Arial" panose="020B0604020202020204" pitchFamily="34" charset="0"/>
              <a:buAutoNum type="arabicPeriod"/>
            </a:pPr>
            <a:r>
              <a:rPr lang="id-ID" dirty="0"/>
              <a:t>V</a:t>
            </a:r>
            <a:r>
              <a:rPr lang="id-ID" dirty="0" smtClean="0"/>
              <a:t>aliditas </a:t>
            </a:r>
            <a:r>
              <a:rPr lang="id-ID" dirty="0"/>
              <a:t>data koperasi Indonesia</a:t>
            </a:r>
            <a:r>
              <a:rPr lang="id-ID" dirty="0" smtClean="0"/>
              <a:t>, Dekopin </a:t>
            </a:r>
            <a:r>
              <a:rPr lang="id-ID" dirty="0"/>
              <a:t>meminta seluruh gerakan koperasi untuk aktif melakukan </a:t>
            </a:r>
            <a:r>
              <a:rPr lang="id-ID" i="1" dirty="0"/>
              <a:t>Updating</a:t>
            </a:r>
            <a:r>
              <a:rPr lang="id-ID" dirty="0"/>
              <a:t> data keanggotaan, permodalan, asset, jaringan usaha, SDM, dan Manajemen koperasi. Pendataan ini harus terus menerus dilakukan dan divalidasi demi kepentingan peta dan potensi gerakan koperasi yang kuat dan </a:t>
            </a:r>
            <a:r>
              <a:rPr lang="id-ID" dirty="0" smtClean="0"/>
              <a:t>terpercaya</a:t>
            </a:r>
            <a:endParaRPr lang="id-ID" dirty="0"/>
          </a:p>
          <a:p>
            <a:pPr marL="514350" indent="-514350">
              <a:buFont typeface="Arial" panose="020B0604020202020204" pitchFamily="34" charset="0"/>
              <a:buAutoNum type="arabicPeriod"/>
            </a:pPr>
            <a:endParaRPr lang="id-ID" dirty="0"/>
          </a:p>
          <a:p>
            <a:pPr marL="514350" lvl="0" indent="-514350">
              <a:buAutoNum type="arabicPeriod"/>
            </a:pPr>
            <a:endParaRPr lang="id-ID" dirty="0"/>
          </a:p>
          <a:p>
            <a:pPr marL="0" indent="0">
              <a:buNone/>
            </a:pPr>
            <a:endParaRPr lang="id-ID" dirty="0"/>
          </a:p>
        </p:txBody>
      </p:sp>
    </p:spTree>
    <p:extLst>
      <p:ext uri="{BB962C8B-B14F-4D97-AF65-F5344CB8AC3E}">
        <p14:creationId xmlns="" xmlns:p14="http://schemas.microsoft.com/office/powerpoint/2010/main" val="336870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85000" lnSpcReduction="20000"/>
          </a:bodyPr>
          <a:lstStyle/>
          <a:p>
            <a:pPr marL="514350" indent="-514350">
              <a:spcBef>
                <a:spcPts val="600"/>
              </a:spcBef>
              <a:buFont typeface="+mj-lt"/>
              <a:buAutoNum type="arabicPeriod" startAt="4"/>
            </a:pPr>
            <a:r>
              <a:rPr lang="id-ID" dirty="0" smtClean="0"/>
              <a:t>Dekopin </a:t>
            </a:r>
            <a:r>
              <a:rPr lang="id-ID" dirty="0"/>
              <a:t>mendukung berdirinya Bank Koperasi dan Rumah </a:t>
            </a:r>
            <a:r>
              <a:rPr lang="id-ID" dirty="0" smtClean="0"/>
              <a:t>      Koperasi </a:t>
            </a:r>
            <a:r>
              <a:rPr lang="id-ID" dirty="0"/>
              <a:t>dari tingkat Dekopin Pusat hingga tingkat </a:t>
            </a:r>
            <a:r>
              <a:rPr lang="id-ID" dirty="0" smtClean="0"/>
              <a:t>Propinsi </a:t>
            </a:r>
            <a:r>
              <a:rPr lang="id-ID" dirty="0"/>
              <a:t>(Dekopinwil) dan Kab/Kota (Dekopinda), sebagai </a:t>
            </a:r>
            <a:r>
              <a:rPr lang="id-ID" dirty="0" smtClean="0"/>
              <a:t>institusi </a:t>
            </a:r>
            <a:r>
              <a:rPr lang="id-ID" dirty="0"/>
              <a:t>pelaksana Pasal 33 UUD 1945 (1</a:t>
            </a:r>
            <a:r>
              <a:rPr lang="id-ID" dirty="0" smtClean="0"/>
              <a:t>)</a:t>
            </a:r>
          </a:p>
          <a:p>
            <a:pPr marL="514350" indent="-514350">
              <a:spcBef>
                <a:spcPts val="600"/>
              </a:spcBef>
              <a:buFont typeface="+mj-lt"/>
              <a:buAutoNum type="arabicPeriod" startAt="4"/>
            </a:pPr>
            <a:r>
              <a:rPr lang="id-ID" dirty="0" smtClean="0"/>
              <a:t>Dekopin </a:t>
            </a:r>
            <a:r>
              <a:rPr lang="id-ID" dirty="0"/>
              <a:t>merekomendasi agar adanya regulasi dan kebijakan yang mendorong integrasi usaha koperasi produksi dari hulu ke hilir berbasiskan produk sumber daya alam unggulan di tingkat lokal, sekaligus membuka pasar nasional, regional, dan </a:t>
            </a:r>
            <a:r>
              <a:rPr lang="id-ID" dirty="0" smtClean="0"/>
              <a:t>global</a:t>
            </a:r>
          </a:p>
          <a:p>
            <a:pPr marL="514350" lvl="0" indent="-514350">
              <a:spcBef>
                <a:spcPts val="600"/>
              </a:spcBef>
              <a:buFont typeface="+mj-lt"/>
              <a:buAutoNum type="arabicPeriod" startAt="4"/>
            </a:pPr>
            <a:r>
              <a:rPr lang="id-ID" dirty="0" smtClean="0"/>
              <a:t>Dalam </a:t>
            </a:r>
            <a:r>
              <a:rPr lang="id-ID" dirty="0"/>
              <a:t>rangka memperkuat kelembagaan ekonomi pedesaan, Rapimnas Dekopin menegaskan agar proses penyaluran dana KUR (Kredit Usaha Rakyat), distribusi pupuk bersubsidi, pengadaan dan penyaluran benih,/bibit, dan sebagiandana APBN untuk Desa melalui koperasi-koperasi </a:t>
            </a:r>
            <a:r>
              <a:rPr lang="id-ID" dirty="0" smtClean="0"/>
              <a:t>pedesaan</a:t>
            </a:r>
          </a:p>
          <a:p>
            <a:pPr marL="514350" lvl="0" indent="-514350">
              <a:spcBef>
                <a:spcPts val="600"/>
              </a:spcBef>
              <a:buFont typeface="+mj-lt"/>
              <a:buAutoNum type="arabicPeriod" startAt="4"/>
            </a:pPr>
            <a:r>
              <a:rPr lang="id-ID" dirty="0" smtClean="0"/>
              <a:t>Dekopin </a:t>
            </a:r>
            <a:r>
              <a:rPr lang="id-ID" dirty="0"/>
              <a:t>mendesak pemerintah pusat (Kementerian Dalam Negeri) agar besaran dana alokasi APBD untuk koperasi relatif sama di setiap Kab/Kota (Dekopinda)maupun tingkat Propinsi (Dekopinwil) agar proses pembangunan koperasi di daerah-daerah bisa bergerak secara simultan dan adil </a:t>
            </a:r>
            <a:r>
              <a:rPr lang="id-ID" dirty="0" smtClean="0"/>
              <a:t>merata</a:t>
            </a:r>
            <a:endParaRPr lang="id-ID" dirty="0"/>
          </a:p>
          <a:p>
            <a:pPr marL="514350" indent="-514350">
              <a:buFont typeface="+mj-lt"/>
              <a:buAutoNum type="arabicPeriod" startAt="4"/>
            </a:pPr>
            <a:endParaRPr lang="id-ID" dirty="0" smtClean="0"/>
          </a:p>
          <a:p>
            <a:pPr marL="0" indent="0">
              <a:buNone/>
            </a:pPr>
            <a:endParaRPr lang="id-ID" dirty="0" smtClean="0"/>
          </a:p>
          <a:p>
            <a:pPr marL="0" indent="0">
              <a:buNone/>
            </a:pPr>
            <a:endParaRPr lang="id-ID" dirty="0"/>
          </a:p>
        </p:txBody>
      </p:sp>
    </p:spTree>
    <p:extLst>
      <p:ext uri="{BB962C8B-B14F-4D97-AF65-F5344CB8AC3E}">
        <p14:creationId xmlns="" xmlns:p14="http://schemas.microsoft.com/office/powerpoint/2010/main" val="3150809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normAutofit fontScale="85000" lnSpcReduction="20000"/>
          </a:bodyPr>
          <a:lstStyle/>
          <a:p>
            <a:pPr marL="514350" lvl="0" indent="-514350">
              <a:buFont typeface="+mj-lt"/>
              <a:buAutoNum type="arabicPeriod" startAt="8"/>
            </a:pPr>
            <a:r>
              <a:rPr lang="id-ID" dirty="0" smtClean="0"/>
              <a:t>Dekopin </a:t>
            </a:r>
            <a:r>
              <a:rPr lang="id-ID" dirty="0"/>
              <a:t>merekomendasikan agar diberikan kesempatan kepada koperasi-koperasi desa untuk mendapatkan alokasi 10% dari dana APBN untuk desa sesuai UU Desa yang baru, termasuk untuk mendirikan dan mengelola lumbung desa bagi produk-produk pertanian di </a:t>
            </a:r>
            <a:r>
              <a:rPr lang="id-ID" dirty="0" smtClean="0"/>
              <a:t>pedesaan</a:t>
            </a:r>
          </a:p>
          <a:p>
            <a:pPr marL="514350" lvl="0" indent="-514350">
              <a:buFont typeface="+mj-lt"/>
              <a:buAutoNum type="arabicPeriod" startAt="8"/>
            </a:pPr>
            <a:r>
              <a:rPr lang="id-ID" dirty="0" smtClean="0"/>
              <a:t>Dalam </a:t>
            </a:r>
            <a:r>
              <a:rPr lang="id-ID" dirty="0"/>
              <a:t>hal menjawab kebutuhan yang mendesak bagi kepentingan gerakan koperasi Indonesia, Rapimnas Dekopin memutuskan untuk membentuk “TIM 25” yang bekerja untuk perkuatan UU Nomor 25/1992 juga sebagai tim penyusun RUU Perkoperasian yang baru. Tim berjumlah 25 (dua puluh lima) orang dengan komposisi unsur-unsur sebagai berikut:</a:t>
            </a:r>
          </a:p>
          <a:p>
            <a:pPr lvl="2">
              <a:buFont typeface="Wingdings" pitchFamily="2" charset="2"/>
              <a:buChar char="§"/>
            </a:pPr>
            <a:r>
              <a:rPr lang="id-ID" sz="2600" dirty="0"/>
              <a:t>Indik-induk koperasi 	= 5 orang</a:t>
            </a:r>
          </a:p>
          <a:p>
            <a:pPr lvl="2">
              <a:buFont typeface="Wingdings" pitchFamily="2" charset="2"/>
              <a:buChar char="§"/>
            </a:pPr>
            <a:r>
              <a:rPr lang="id-ID" sz="2600" dirty="0"/>
              <a:t>Dekopinwil 		</a:t>
            </a:r>
            <a:r>
              <a:rPr lang="id-ID" sz="2600" dirty="0" smtClean="0"/>
              <a:t>= </a:t>
            </a:r>
            <a:r>
              <a:rPr lang="id-ID" sz="2600" dirty="0"/>
              <a:t>4 orang</a:t>
            </a:r>
          </a:p>
          <a:p>
            <a:pPr lvl="2">
              <a:buFont typeface="Wingdings" pitchFamily="2" charset="2"/>
              <a:buChar char="§"/>
            </a:pPr>
            <a:r>
              <a:rPr lang="id-ID" sz="2600" dirty="0"/>
              <a:t>Dekopinda 		</a:t>
            </a:r>
            <a:r>
              <a:rPr lang="id-ID" sz="2600" dirty="0" smtClean="0"/>
              <a:t>= </a:t>
            </a:r>
            <a:r>
              <a:rPr lang="id-ID" sz="2600" dirty="0"/>
              <a:t>9 orang</a:t>
            </a:r>
          </a:p>
          <a:p>
            <a:pPr lvl="2">
              <a:buFont typeface="Wingdings" pitchFamily="2" charset="2"/>
              <a:buChar char="§"/>
            </a:pPr>
            <a:r>
              <a:rPr lang="id-ID" sz="2600" dirty="0"/>
              <a:t>Dekopin Pusat 		= 5 orang</a:t>
            </a:r>
          </a:p>
          <a:p>
            <a:pPr lvl="2">
              <a:buFont typeface="Wingdings" pitchFamily="2" charset="2"/>
              <a:buChar char="§"/>
            </a:pPr>
            <a:r>
              <a:rPr lang="id-ID" sz="2600" dirty="0"/>
              <a:t>Tim Pakar/Akademisi 	= 2 orang</a:t>
            </a:r>
          </a:p>
          <a:p>
            <a:pPr marL="365760" lvl="1" indent="0">
              <a:buNone/>
            </a:pPr>
            <a:r>
              <a:rPr lang="id-ID" sz="2600" dirty="0"/>
              <a:t>Personil tim 25 </a:t>
            </a:r>
            <a:r>
              <a:rPr lang="id-ID" sz="2600" dirty="0" smtClean="0"/>
              <a:t>tersebut, </a:t>
            </a:r>
            <a:r>
              <a:rPr lang="id-ID" sz="2600" dirty="0"/>
              <a:t>selanjutnya akan ditetapkan oleh pimpinan paripurna. </a:t>
            </a:r>
          </a:p>
          <a:p>
            <a:pPr marL="0" lvl="0" indent="0">
              <a:buNone/>
            </a:pPr>
            <a:endParaRPr lang="id-ID" dirty="0"/>
          </a:p>
          <a:p>
            <a:endParaRPr lang="id-ID" dirty="0"/>
          </a:p>
        </p:txBody>
      </p:sp>
    </p:spTree>
    <p:extLst>
      <p:ext uri="{BB962C8B-B14F-4D97-AF65-F5344CB8AC3E}">
        <p14:creationId xmlns="" xmlns:p14="http://schemas.microsoft.com/office/powerpoint/2010/main" val="1144175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20"/>
          </a:xfrm>
        </p:spPr>
        <p:txBody>
          <a:bodyPr>
            <a:normAutofit fontScale="85000" lnSpcReduction="20000"/>
          </a:bodyPr>
          <a:lstStyle/>
          <a:p>
            <a:pPr marL="0" indent="0">
              <a:buNone/>
            </a:pPr>
            <a:r>
              <a:rPr lang="id-ID" b="1" dirty="0" smtClean="0">
                <a:solidFill>
                  <a:srgbClr val="C00000"/>
                </a:solidFill>
              </a:rPr>
              <a:t>I. LATAR BELAKANG</a:t>
            </a:r>
          </a:p>
          <a:p>
            <a:pPr marL="571500" indent="-571500">
              <a:buAutoNum type="romanUcPeriod"/>
            </a:pPr>
            <a:endParaRPr lang="id-ID" b="1" dirty="0" smtClean="0">
              <a:solidFill>
                <a:srgbClr val="C00000"/>
              </a:solidFill>
            </a:endParaRPr>
          </a:p>
          <a:p>
            <a:pPr marL="514350" indent="-514350">
              <a:buNone/>
            </a:pPr>
            <a:r>
              <a:rPr lang="id-ID" b="1" dirty="0" smtClean="0"/>
              <a:t>1. Koperasi Jatidiri Sosial Ekonomi Indonesia</a:t>
            </a:r>
          </a:p>
          <a:p>
            <a:pPr marL="722313" indent="-457200"/>
            <a:r>
              <a:rPr lang="id-ID" dirty="0" smtClean="0"/>
              <a:t>Indonesia negara kepulauan yang kaya sumber daya alam</a:t>
            </a:r>
          </a:p>
          <a:p>
            <a:pPr marL="722313" indent="-457200"/>
            <a:r>
              <a:rPr lang="id-ID" dirty="0" smtClean="0"/>
              <a:t>Budaya gotong-royong, budaya agraris, budaya maritim</a:t>
            </a:r>
          </a:p>
          <a:p>
            <a:pPr marL="722313" indent="-457200"/>
            <a:r>
              <a:rPr lang="id-ID" dirty="0" smtClean="0"/>
              <a:t>Struktur sosial ekonomi: kemiskinan struktural dan kultural  akibat warisan feodalisme dan kolonialisme</a:t>
            </a:r>
          </a:p>
          <a:p>
            <a:pPr marL="722313" indent="-457200"/>
            <a:r>
              <a:rPr lang="id-ID" dirty="0" smtClean="0"/>
              <a:t> Filosofi ‘Sapu Lidi’ Bung Hatta: lidi jika berdiri sendiri muda dipatahkan, tapi jika menyatu jadi sapu lidi ia sulit dipatahkan (bersatu kita teguh, bercerai kita runtuh).</a:t>
            </a:r>
          </a:p>
          <a:p>
            <a:pPr marL="722313" indent="-457200">
              <a:buNone/>
            </a:pPr>
            <a:r>
              <a:rPr lang="id-ID" dirty="0" smtClean="0"/>
              <a:t>	Maknanya: rakyat Indonesia yang mayoritas miskin perlu bersatu dalam suatu wadah ekonomi bernama KOPERASI </a:t>
            </a:r>
          </a:p>
          <a:p>
            <a:pPr marL="514350" indent="-514350">
              <a:buNone/>
            </a:pPr>
            <a:r>
              <a:rPr lang="id-ID" b="1" dirty="0"/>
              <a:t>2. Negara Agraris Maritim</a:t>
            </a:r>
          </a:p>
          <a:p>
            <a:pPr marL="914400" lvl="1" indent="-514350"/>
            <a:r>
              <a:rPr lang="id-ID" sz="2600" dirty="0"/>
              <a:t>Fakta: NKRI negara kepulauan yang luas  dan kaya sumber daya alam: Pertanian, Kehutanan, Perkebunan, kelautan, Perikanan, Pertambangan </a:t>
            </a:r>
          </a:p>
          <a:p>
            <a:pPr marL="914400" lvl="1" indent="-514350"/>
            <a:r>
              <a:rPr lang="id-ID" sz="2600" dirty="0"/>
              <a:t>Fakta: rakyat Indonesia hidup dalam budaya agraris dan </a:t>
            </a:r>
            <a:r>
              <a:rPr lang="id-ID" sz="2600" dirty="0" smtClean="0"/>
              <a:t>maritim </a:t>
            </a:r>
            <a:endParaRPr lang="id-ID" sz="2600" dirty="0"/>
          </a:p>
          <a:p>
            <a:pPr marL="34290" indent="0">
              <a:buNone/>
            </a:pPr>
            <a:r>
              <a:rPr lang="id-ID" b="1" dirty="0" smtClean="0"/>
              <a:t>3</a:t>
            </a:r>
            <a:r>
              <a:rPr lang="id-ID" b="1" dirty="0"/>
              <a:t>. </a:t>
            </a:r>
            <a:r>
              <a:rPr lang="en-US" b="1" dirty="0" err="1"/>
              <a:t>Koperasi</a:t>
            </a:r>
            <a:r>
              <a:rPr lang="en-US" b="1" dirty="0"/>
              <a:t> </a:t>
            </a:r>
            <a:r>
              <a:rPr lang="en-US" b="1" dirty="0" err="1"/>
              <a:t>Sebagai</a:t>
            </a:r>
            <a:r>
              <a:rPr lang="en-US" b="1" dirty="0"/>
              <a:t> </a:t>
            </a:r>
            <a:r>
              <a:rPr lang="en-US" b="1" dirty="0" err="1"/>
              <a:t>Sistem</a:t>
            </a:r>
            <a:r>
              <a:rPr lang="en-US" b="1" dirty="0"/>
              <a:t> </a:t>
            </a:r>
            <a:r>
              <a:rPr lang="en-US" b="1" dirty="0" err="1"/>
              <a:t>Ekonomi</a:t>
            </a:r>
            <a:r>
              <a:rPr lang="en-US" b="1" dirty="0"/>
              <a:t> ‘</a:t>
            </a:r>
            <a:r>
              <a:rPr lang="en-US" b="1" dirty="0" err="1"/>
              <a:t>Jalan</a:t>
            </a:r>
            <a:r>
              <a:rPr lang="en-US" b="1" dirty="0"/>
              <a:t> Tengah’</a:t>
            </a:r>
          </a:p>
          <a:p>
            <a:pPr marL="400050" lvl="1" indent="0">
              <a:buNone/>
            </a:pPr>
            <a:endParaRPr lang="id-ID" sz="2600" dirty="0"/>
          </a:p>
          <a:p>
            <a:pPr marL="1088073" lvl="1" indent="-457200">
              <a:buNone/>
            </a:pPr>
            <a:endParaRPr lang="id-ID" dirty="0" smtClean="0"/>
          </a:p>
          <a:p>
            <a:pPr>
              <a:buNone/>
            </a:pPr>
            <a:endParaRPr lang="id-ID" dirty="0" smtClean="0"/>
          </a:p>
          <a:p>
            <a:pPr>
              <a:buNone/>
            </a:pP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72000"/>
          </a:xfrm>
          <a:solidFill>
            <a:schemeClr val="accent1">
              <a:lumMod val="20000"/>
              <a:lumOff val="80000"/>
            </a:schemeClr>
          </a:solidFill>
        </p:spPr>
        <p:txBody>
          <a:bodyPr>
            <a:normAutofit/>
          </a:bodyPr>
          <a:lstStyle/>
          <a:p>
            <a:pPr marL="0" indent="0" algn="just">
              <a:buNone/>
            </a:pPr>
            <a:r>
              <a:rPr lang="id-ID" dirty="0" smtClean="0"/>
              <a:t>Sebagai  penutup mari kita simak pernyataan Bung Hatta, arsitek pasal 33 UUD 1945: </a:t>
            </a:r>
          </a:p>
          <a:p>
            <a:pPr marL="0" indent="0">
              <a:buNone/>
            </a:pPr>
            <a:endParaRPr lang="id-ID" dirty="0" smtClean="0"/>
          </a:p>
          <a:p>
            <a:pPr marL="0" indent="0" algn="just">
              <a:buNone/>
            </a:pPr>
            <a:r>
              <a:rPr lang="id-ID" b="1" i="1" dirty="0" smtClean="0"/>
              <a:t>“pasal 33 UUD 1945 adalah politik ekonomi dan sosial RI. Rakyat Indonesia yang mayoritas dan hidup di pedesaan harus menyatukan kekuatan membangun bersama dalam koperasi-koperasi. Koperasi membangun bangsa dari bawah, dari desa-desa......”</a:t>
            </a:r>
            <a:endParaRPr lang="id-ID" b="1" i="1" dirty="0"/>
          </a:p>
        </p:txBody>
      </p:sp>
    </p:spTree>
    <p:extLst>
      <p:ext uri="{BB962C8B-B14F-4D97-AF65-F5344CB8AC3E}">
        <p14:creationId xmlns="" xmlns:p14="http://schemas.microsoft.com/office/powerpoint/2010/main" val="3119465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219200"/>
          </a:xfrm>
        </p:spPr>
        <p:style>
          <a:lnRef idx="2">
            <a:schemeClr val="accent1"/>
          </a:lnRef>
          <a:fillRef idx="1002">
            <a:schemeClr val="dk2"/>
          </a:fillRef>
          <a:effectRef idx="0">
            <a:schemeClr val="accent1"/>
          </a:effectRef>
          <a:fontRef idx="minor">
            <a:schemeClr val="dk1"/>
          </a:fontRef>
        </p:style>
        <p:txBody>
          <a:bodyPr>
            <a:normAutofit/>
          </a:bodyPr>
          <a:lstStyle/>
          <a:p>
            <a:pPr marL="0" indent="0" algn="ctr">
              <a:buNone/>
            </a:pPr>
            <a:r>
              <a:rPr lang="id-ID" sz="5400" dirty="0" smtClean="0">
                <a:solidFill>
                  <a:srgbClr val="C00000"/>
                </a:solidFill>
                <a:latin typeface="Lucida Calligraphy" pitchFamily="66" charset="0"/>
              </a:rPr>
              <a:t>TERIMA KASIH</a:t>
            </a:r>
            <a:endParaRPr lang="id-ID" sz="5400" dirty="0">
              <a:solidFill>
                <a:srgbClr val="C00000"/>
              </a:solidFill>
              <a:latin typeface="Lucida Calligraphy" pitchFamily="66" charset="0"/>
            </a:endParaRPr>
          </a:p>
        </p:txBody>
      </p:sp>
    </p:spTree>
    <p:extLst>
      <p:ext uri="{BB962C8B-B14F-4D97-AF65-F5344CB8AC3E}">
        <p14:creationId xmlns="" xmlns:p14="http://schemas.microsoft.com/office/powerpoint/2010/main" val="392552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400"/>
            <a:ext cx="8712968" cy="972344"/>
          </a:xfrm>
          <a:noFill/>
        </p:spPr>
        <p:txBody>
          <a:bodyPr>
            <a:noAutofit/>
          </a:bodyPr>
          <a:lstStyle/>
          <a:p>
            <a:r>
              <a:rPr lang="en-US" sz="2800" b="1" dirty="0" err="1" smtClean="0"/>
              <a:t>Koperasi</a:t>
            </a:r>
            <a:r>
              <a:rPr lang="id-ID" sz="2800" b="1" dirty="0" smtClean="0"/>
              <a:t>: Sistem Ekonomi ‘Jalan Tengah’ (Antara Kapitalisme</a:t>
            </a:r>
            <a:r>
              <a:rPr lang="id-ID" sz="2800" b="1" dirty="0"/>
              <a:t> </a:t>
            </a:r>
            <a:r>
              <a:rPr lang="id-ID" sz="2800" b="1" dirty="0" smtClean="0"/>
              <a:t>dan Sosialisme/Komunisme)</a:t>
            </a:r>
            <a:endParaRPr lang="en-US" sz="2800" b="1" dirty="0"/>
          </a:p>
        </p:txBody>
      </p:sp>
      <p:sp>
        <p:nvSpPr>
          <p:cNvPr id="4" name="Oval 3"/>
          <p:cNvSpPr/>
          <p:nvPr/>
        </p:nvSpPr>
        <p:spPr>
          <a:xfrm>
            <a:off x="2362200" y="1384518"/>
            <a:ext cx="1371600" cy="1143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1760" y="1628800"/>
            <a:ext cx="1295400" cy="646331"/>
          </a:xfrm>
          <a:prstGeom prst="rect">
            <a:avLst/>
          </a:prstGeom>
          <a:noFill/>
        </p:spPr>
        <p:txBody>
          <a:bodyPr wrap="square" rtlCol="0">
            <a:spAutoFit/>
          </a:bodyPr>
          <a:lstStyle/>
          <a:p>
            <a:pPr algn="ctr"/>
            <a:r>
              <a:rPr lang="id-ID" b="1" dirty="0" smtClean="0"/>
              <a:t>Ekonomi </a:t>
            </a:r>
            <a:r>
              <a:rPr lang="en-US" b="1" dirty="0" err="1" smtClean="0"/>
              <a:t>Kapitalis</a:t>
            </a:r>
            <a:endParaRPr lang="en-US" b="1" dirty="0"/>
          </a:p>
        </p:txBody>
      </p:sp>
      <p:sp>
        <p:nvSpPr>
          <p:cNvPr id="6" name="Oval 5"/>
          <p:cNvSpPr/>
          <p:nvPr/>
        </p:nvSpPr>
        <p:spPr>
          <a:xfrm>
            <a:off x="5334000" y="1384518"/>
            <a:ext cx="1371600" cy="1143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0" y="1628800"/>
            <a:ext cx="1371600" cy="646331"/>
          </a:xfrm>
          <a:prstGeom prst="rect">
            <a:avLst/>
          </a:prstGeom>
          <a:noFill/>
        </p:spPr>
        <p:txBody>
          <a:bodyPr wrap="square" rtlCol="0">
            <a:spAutoFit/>
          </a:bodyPr>
          <a:lstStyle/>
          <a:p>
            <a:pPr algn="ctr"/>
            <a:r>
              <a:rPr lang="id-ID" b="1" dirty="0" smtClean="0"/>
              <a:t>Ekonomi </a:t>
            </a:r>
            <a:r>
              <a:rPr lang="en-US" b="1" dirty="0" err="1" smtClean="0"/>
              <a:t>Komunis</a:t>
            </a:r>
            <a:endParaRPr lang="en-US" b="1" dirty="0"/>
          </a:p>
        </p:txBody>
      </p:sp>
      <p:sp>
        <p:nvSpPr>
          <p:cNvPr id="8" name="Oval 7"/>
          <p:cNvSpPr/>
          <p:nvPr/>
        </p:nvSpPr>
        <p:spPr>
          <a:xfrm>
            <a:off x="3810000" y="3213318"/>
            <a:ext cx="1371600" cy="1143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3605986"/>
            <a:ext cx="1295400" cy="369332"/>
          </a:xfrm>
          <a:prstGeom prst="rect">
            <a:avLst/>
          </a:prstGeom>
          <a:noFill/>
        </p:spPr>
        <p:txBody>
          <a:bodyPr wrap="square" rtlCol="0">
            <a:spAutoFit/>
          </a:bodyPr>
          <a:lstStyle/>
          <a:p>
            <a:pPr algn="ctr"/>
            <a:r>
              <a:rPr lang="en-US" b="1" dirty="0" err="1" smtClean="0"/>
              <a:t>Koperasi</a:t>
            </a:r>
            <a:r>
              <a:rPr lang="en-US" b="1" dirty="0" smtClean="0"/>
              <a:t> </a:t>
            </a:r>
            <a:endParaRPr lang="en-US" b="1" dirty="0"/>
          </a:p>
        </p:txBody>
      </p:sp>
      <p:cxnSp>
        <p:nvCxnSpPr>
          <p:cNvPr id="11" name="Straight Arrow Connector 10"/>
          <p:cNvCxnSpPr>
            <a:stCxn id="5" idx="3"/>
            <a:endCxn id="7" idx="1"/>
          </p:cNvCxnSpPr>
          <p:nvPr/>
        </p:nvCxnSpPr>
        <p:spPr>
          <a:xfrm>
            <a:off x="3707160" y="1951966"/>
            <a:ext cx="162684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512" y="1384518"/>
            <a:ext cx="2362200" cy="1600438"/>
          </a:xfrm>
          <a:prstGeom prst="rect">
            <a:avLst/>
          </a:prstGeom>
          <a:noFill/>
        </p:spPr>
        <p:txBody>
          <a:bodyPr wrap="square" rtlCol="0">
            <a:spAutoFit/>
          </a:bodyPr>
          <a:lstStyle/>
          <a:p>
            <a:pPr marL="342900" indent="-342900">
              <a:buFont typeface="+mj-lt"/>
              <a:buAutoNum type="arabicPeriod"/>
            </a:pPr>
            <a:r>
              <a:rPr lang="en-US" b="1" dirty="0" err="1" smtClean="0">
                <a:solidFill>
                  <a:srgbClr val="FF0000"/>
                </a:solidFill>
              </a:rPr>
              <a:t>Pemodal</a:t>
            </a:r>
            <a:r>
              <a:rPr lang="en-US" b="1" dirty="0" smtClean="0">
                <a:solidFill>
                  <a:srgbClr val="FF0000"/>
                </a:solidFill>
              </a:rPr>
              <a:t> /</a:t>
            </a:r>
            <a:r>
              <a:rPr lang="en-US" b="1" dirty="0" err="1" smtClean="0">
                <a:solidFill>
                  <a:srgbClr val="FF0000"/>
                </a:solidFill>
              </a:rPr>
              <a:t>kapitalis</a:t>
            </a:r>
            <a:endParaRPr lang="en-US" b="1" dirty="0" smtClean="0">
              <a:solidFill>
                <a:srgbClr val="FF0000"/>
              </a:solidFill>
            </a:endParaRPr>
          </a:p>
          <a:p>
            <a:pPr marL="342900" indent="-342900">
              <a:buFont typeface="+mj-lt"/>
              <a:buAutoNum type="arabicPeriod"/>
            </a:pPr>
            <a:r>
              <a:rPr lang="en-US" sz="1600" dirty="0" err="1" smtClean="0"/>
              <a:t>Majikan</a:t>
            </a:r>
            <a:r>
              <a:rPr lang="en-US" sz="1600" dirty="0" smtClean="0"/>
              <a:t> – </a:t>
            </a:r>
            <a:r>
              <a:rPr lang="en-US" sz="1600" dirty="0" err="1" smtClean="0"/>
              <a:t>buruh</a:t>
            </a:r>
            <a:endParaRPr lang="en-US" sz="1600" dirty="0" smtClean="0"/>
          </a:p>
          <a:p>
            <a:pPr marL="342900" indent="-342900">
              <a:buFont typeface="+mj-lt"/>
              <a:buAutoNum type="arabicPeriod"/>
            </a:pPr>
            <a:r>
              <a:rPr lang="en-US" sz="1600" dirty="0" err="1" smtClean="0"/>
              <a:t>Persaingan</a:t>
            </a:r>
            <a:r>
              <a:rPr lang="en-US" sz="1600" dirty="0" smtClean="0"/>
              <a:t> </a:t>
            </a:r>
            <a:r>
              <a:rPr lang="en-US" sz="1600" dirty="0" err="1" smtClean="0"/>
              <a:t>bebas</a:t>
            </a:r>
            <a:endParaRPr lang="en-US" sz="1600" dirty="0" smtClean="0"/>
          </a:p>
          <a:p>
            <a:pPr marL="342900" indent="-342900">
              <a:buFont typeface="+mj-lt"/>
              <a:buAutoNum type="arabicPeriod"/>
            </a:pPr>
            <a:r>
              <a:rPr lang="en-US" sz="1600" dirty="0" err="1" smtClean="0"/>
              <a:t>Eksploitasi</a:t>
            </a:r>
            <a:r>
              <a:rPr lang="en-US" sz="1600" dirty="0" smtClean="0"/>
              <a:t> </a:t>
            </a:r>
            <a:r>
              <a:rPr lang="en-US" sz="1600" dirty="0" err="1" smtClean="0"/>
              <a:t>manusia</a:t>
            </a:r>
            <a:r>
              <a:rPr lang="en-US" sz="1600" dirty="0" smtClean="0"/>
              <a:t> </a:t>
            </a:r>
            <a:r>
              <a:rPr lang="en-US" sz="1600" dirty="0" err="1" smtClean="0"/>
              <a:t>oleh</a:t>
            </a:r>
            <a:r>
              <a:rPr lang="en-US" sz="1600" dirty="0" smtClean="0"/>
              <a:t> </a:t>
            </a:r>
            <a:r>
              <a:rPr lang="en-US" sz="1600" dirty="0" err="1" smtClean="0"/>
              <a:t>majikan</a:t>
            </a:r>
            <a:r>
              <a:rPr lang="id-ID" sz="1600" dirty="0" smtClean="0"/>
              <a:t> /pemodal</a:t>
            </a:r>
            <a:endParaRPr lang="en-US" sz="1600" dirty="0"/>
          </a:p>
        </p:txBody>
      </p:sp>
      <p:sp>
        <p:nvSpPr>
          <p:cNvPr id="13" name="TextBox 12"/>
          <p:cNvSpPr txBox="1"/>
          <p:nvPr/>
        </p:nvSpPr>
        <p:spPr>
          <a:xfrm>
            <a:off x="6781800" y="1432679"/>
            <a:ext cx="2362200" cy="1354217"/>
          </a:xfrm>
          <a:prstGeom prst="rect">
            <a:avLst/>
          </a:prstGeom>
          <a:noFill/>
        </p:spPr>
        <p:txBody>
          <a:bodyPr wrap="square" rtlCol="0">
            <a:spAutoFit/>
          </a:bodyPr>
          <a:lstStyle/>
          <a:p>
            <a:pPr marL="342900" indent="-342900">
              <a:buFont typeface="+mj-lt"/>
              <a:buAutoNum type="arabicPeriod"/>
            </a:pPr>
            <a:r>
              <a:rPr lang="en-US" b="1" dirty="0" err="1" smtClean="0">
                <a:solidFill>
                  <a:srgbClr val="FF0000"/>
                </a:solidFill>
              </a:rPr>
              <a:t>Kontrol</a:t>
            </a:r>
            <a:r>
              <a:rPr lang="en-US" b="1" dirty="0" smtClean="0">
                <a:solidFill>
                  <a:srgbClr val="FF0000"/>
                </a:solidFill>
              </a:rPr>
              <a:t> </a:t>
            </a:r>
            <a:r>
              <a:rPr lang="en-US" b="1" dirty="0" err="1" smtClean="0">
                <a:solidFill>
                  <a:srgbClr val="FF0000"/>
                </a:solidFill>
              </a:rPr>
              <a:t>negara</a:t>
            </a:r>
            <a:r>
              <a:rPr lang="en-US" b="1" dirty="0" smtClean="0">
                <a:solidFill>
                  <a:srgbClr val="FF0000"/>
                </a:solidFill>
              </a:rPr>
              <a:t> </a:t>
            </a:r>
          </a:p>
          <a:p>
            <a:pPr marL="342900" indent="-342900">
              <a:buFont typeface="+mj-lt"/>
              <a:buAutoNum type="arabicPeriod"/>
            </a:pPr>
            <a:r>
              <a:rPr lang="en-US" sz="1600" dirty="0" err="1" smtClean="0"/>
              <a:t>Kekuatan</a:t>
            </a:r>
            <a:r>
              <a:rPr lang="en-US" sz="1600" dirty="0" smtClean="0"/>
              <a:t> </a:t>
            </a:r>
            <a:r>
              <a:rPr lang="en-US" sz="1600" dirty="0" err="1" smtClean="0"/>
              <a:t>komunal</a:t>
            </a:r>
            <a:endParaRPr lang="en-US" sz="1600" dirty="0" smtClean="0"/>
          </a:p>
          <a:p>
            <a:pPr marL="342900" indent="-342900">
              <a:buFont typeface="+mj-lt"/>
              <a:buAutoNum type="arabicPeriod"/>
            </a:pPr>
            <a:r>
              <a:rPr lang="en-US" sz="1600" dirty="0" err="1" smtClean="0"/>
              <a:t>Kendali</a:t>
            </a:r>
            <a:r>
              <a:rPr lang="en-US" sz="1600" dirty="0" smtClean="0"/>
              <a:t> </a:t>
            </a:r>
            <a:r>
              <a:rPr lang="en-US" sz="1600" dirty="0" err="1" smtClean="0"/>
              <a:t>negara</a:t>
            </a:r>
            <a:r>
              <a:rPr lang="en-US" sz="1600" dirty="0" smtClean="0"/>
              <a:t> </a:t>
            </a:r>
            <a:r>
              <a:rPr lang="en-US" sz="1600" dirty="0" err="1" smtClean="0"/>
              <a:t>kuat</a:t>
            </a:r>
            <a:r>
              <a:rPr lang="en-US" sz="1600" dirty="0" smtClean="0"/>
              <a:t> </a:t>
            </a:r>
          </a:p>
          <a:p>
            <a:pPr marL="342900" indent="-342900">
              <a:buFont typeface="+mj-lt"/>
              <a:buAutoNum type="arabicPeriod"/>
            </a:pPr>
            <a:r>
              <a:rPr lang="en-US" sz="1600" dirty="0" err="1" smtClean="0"/>
              <a:t>Eksploitasi</a:t>
            </a:r>
            <a:r>
              <a:rPr lang="en-US" sz="1600" dirty="0" smtClean="0"/>
              <a:t> </a:t>
            </a:r>
            <a:r>
              <a:rPr lang="en-US" sz="1600" dirty="0" err="1" smtClean="0"/>
              <a:t>manusia</a:t>
            </a:r>
            <a:r>
              <a:rPr lang="en-US" sz="1600" dirty="0" smtClean="0"/>
              <a:t> </a:t>
            </a:r>
            <a:r>
              <a:rPr lang="en-US" sz="1600" dirty="0" err="1" smtClean="0"/>
              <a:t>oleh</a:t>
            </a:r>
            <a:r>
              <a:rPr lang="en-US" sz="1600" dirty="0" smtClean="0"/>
              <a:t> </a:t>
            </a:r>
            <a:r>
              <a:rPr lang="en-US" sz="1600" dirty="0" err="1" smtClean="0"/>
              <a:t>negara</a:t>
            </a:r>
            <a:r>
              <a:rPr lang="en-US" sz="1600" dirty="0" smtClean="0"/>
              <a:t> </a:t>
            </a:r>
            <a:endParaRPr lang="en-US" sz="1600" dirty="0"/>
          </a:p>
        </p:txBody>
      </p:sp>
      <p:cxnSp>
        <p:nvCxnSpPr>
          <p:cNvPr id="15" name="Straight Arrow Connector 14"/>
          <p:cNvCxnSpPr>
            <a:endCxn id="8" idx="0"/>
          </p:cNvCxnSpPr>
          <p:nvPr/>
        </p:nvCxnSpPr>
        <p:spPr>
          <a:xfrm rot="5400000">
            <a:off x="3886200" y="2603718"/>
            <a:ext cx="1219200" cy="158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2800" y="4356318"/>
            <a:ext cx="2971800" cy="1846659"/>
          </a:xfrm>
          <a:prstGeom prst="rect">
            <a:avLst/>
          </a:prstGeom>
          <a:noFill/>
        </p:spPr>
        <p:txBody>
          <a:bodyPr wrap="square" rtlCol="0">
            <a:spAutoFit/>
          </a:bodyPr>
          <a:lstStyle/>
          <a:p>
            <a:pPr marL="342900" indent="-342900">
              <a:buFont typeface="+mj-lt"/>
              <a:buAutoNum type="arabicPeriod"/>
            </a:pPr>
            <a:r>
              <a:rPr lang="en-US" sz="1600" dirty="0" err="1" smtClean="0"/>
              <a:t>Perjuangan</a:t>
            </a:r>
            <a:r>
              <a:rPr lang="en-US" sz="1600" dirty="0" smtClean="0"/>
              <a:t> </a:t>
            </a:r>
            <a:r>
              <a:rPr lang="en-US" sz="1600" dirty="0" err="1" smtClean="0"/>
              <a:t>kepentingan</a:t>
            </a:r>
            <a:r>
              <a:rPr lang="en-US" sz="1600" dirty="0" smtClean="0"/>
              <a:t> </a:t>
            </a:r>
            <a:r>
              <a:rPr lang="en-US" sz="1600" dirty="0" err="1" smtClean="0"/>
              <a:t>ekonomi</a:t>
            </a:r>
            <a:r>
              <a:rPr lang="en-US" sz="1600" dirty="0" smtClean="0"/>
              <a:t> </a:t>
            </a:r>
            <a:r>
              <a:rPr lang="en-US" sz="1600" dirty="0" err="1" smtClean="0"/>
              <a:t>anggota</a:t>
            </a:r>
            <a:r>
              <a:rPr lang="en-US" sz="1600" dirty="0" smtClean="0"/>
              <a:t> </a:t>
            </a:r>
          </a:p>
          <a:p>
            <a:pPr marL="342900" indent="-342900">
              <a:buFont typeface="+mj-lt"/>
              <a:buAutoNum type="arabicPeriod"/>
            </a:pPr>
            <a:r>
              <a:rPr lang="en-US" sz="1600" dirty="0" err="1" smtClean="0"/>
              <a:t>Pengendalian</a:t>
            </a:r>
            <a:r>
              <a:rPr lang="en-US" sz="1600" dirty="0" smtClean="0"/>
              <a:t> </a:t>
            </a:r>
            <a:r>
              <a:rPr lang="en-US" sz="1600" dirty="0" err="1" smtClean="0"/>
              <a:t>oleh</a:t>
            </a:r>
            <a:r>
              <a:rPr lang="en-US" sz="1600" dirty="0" smtClean="0"/>
              <a:t> </a:t>
            </a:r>
            <a:r>
              <a:rPr lang="en-US" sz="1600" dirty="0" err="1" smtClean="0"/>
              <a:t>anggota</a:t>
            </a:r>
            <a:r>
              <a:rPr lang="en-US" sz="1600" dirty="0" smtClean="0"/>
              <a:t> </a:t>
            </a:r>
          </a:p>
          <a:p>
            <a:pPr marL="342900" indent="-342900">
              <a:buFont typeface="+mj-lt"/>
              <a:buAutoNum type="arabicPeriod"/>
            </a:pPr>
            <a:r>
              <a:rPr lang="en-US" sz="1600" dirty="0" err="1" smtClean="0"/>
              <a:t>Persaingan</a:t>
            </a:r>
            <a:r>
              <a:rPr lang="en-US" sz="1600" dirty="0" smtClean="0"/>
              <a:t> </a:t>
            </a:r>
            <a:r>
              <a:rPr lang="en-US" sz="1600" dirty="0" err="1" smtClean="0"/>
              <a:t>untuk</a:t>
            </a:r>
            <a:r>
              <a:rPr lang="en-US" sz="1600" dirty="0" smtClean="0"/>
              <a:t> </a:t>
            </a:r>
            <a:r>
              <a:rPr lang="en-US" sz="1600" dirty="0" err="1" smtClean="0"/>
              <a:t>menghasilkan</a:t>
            </a:r>
            <a:r>
              <a:rPr lang="en-US" sz="1600" dirty="0" smtClean="0"/>
              <a:t> </a:t>
            </a:r>
            <a:r>
              <a:rPr lang="en-US" sz="1600" dirty="0" err="1" smtClean="0"/>
              <a:t>efisiensi</a:t>
            </a:r>
            <a:r>
              <a:rPr lang="en-US" sz="1600" dirty="0" smtClean="0"/>
              <a:t> </a:t>
            </a:r>
            <a:r>
              <a:rPr lang="en-US" sz="1600" dirty="0" err="1" smtClean="0"/>
              <a:t>biaya</a:t>
            </a:r>
            <a:r>
              <a:rPr lang="en-US" sz="1600" dirty="0" smtClean="0"/>
              <a:t> (</a:t>
            </a:r>
            <a:r>
              <a:rPr lang="en-US" sz="1600" dirty="0" err="1" smtClean="0"/>
              <a:t>proses</a:t>
            </a:r>
            <a:r>
              <a:rPr lang="en-US" sz="1600" dirty="0" smtClean="0"/>
              <a:t> </a:t>
            </a:r>
            <a:r>
              <a:rPr lang="en-US" sz="1600" dirty="0" err="1" smtClean="0"/>
              <a:t>produksi</a:t>
            </a:r>
            <a:r>
              <a:rPr lang="en-US" sz="1600" dirty="0" smtClean="0"/>
              <a:t>) </a:t>
            </a:r>
          </a:p>
          <a:p>
            <a:pPr marL="342900" indent="-342900">
              <a:buFont typeface="+mj-lt"/>
              <a:buAutoNum type="arabicPeriod"/>
            </a:pPr>
            <a:r>
              <a:rPr lang="en-US" b="1" dirty="0" err="1" smtClean="0">
                <a:solidFill>
                  <a:srgbClr val="FF0000"/>
                </a:solidFill>
              </a:rPr>
              <a:t>Kesejahteraan</a:t>
            </a:r>
            <a:r>
              <a:rPr lang="en-US" b="1" dirty="0" smtClean="0">
                <a:solidFill>
                  <a:srgbClr val="FF0000"/>
                </a:solidFill>
              </a:rPr>
              <a:t> </a:t>
            </a:r>
            <a:r>
              <a:rPr lang="en-US" b="1" dirty="0" err="1" smtClean="0">
                <a:solidFill>
                  <a:srgbClr val="FF0000"/>
                </a:solidFill>
              </a:rPr>
              <a:t>bersama</a:t>
            </a:r>
            <a:r>
              <a:rPr lang="en-US" b="1" dirty="0" smtClean="0">
                <a:solidFill>
                  <a:srgbClr val="FF0000"/>
                </a:solidFill>
              </a:rPr>
              <a:t> </a:t>
            </a:r>
            <a:endParaRPr lang="en-US" b="1" dirty="0">
              <a:solidFill>
                <a:srgbClr val="FF0000"/>
              </a:solidFill>
            </a:endParaRPr>
          </a:p>
        </p:txBody>
      </p:sp>
      <p:cxnSp>
        <p:nvCxnSpPr>
          <p:cNvPr id="19" name="Shape 18"/>
          <p:cNvCxnSpPr>
            <a:stCxn id="4" idx="4"/>
            <a:endCxn id="8" idx="2"/>
          </p:cNvCxnSpPr>
          <p:nvPr/>
        </p:nvCxnSpPr>
        <p:spPr>
          <a:xfrm rot="16200000" flipH="1">
            <a:off x="2800350" y="2775168"/>
            <a:ext cx="1257300" cy="762000"/>
          </a:xfrm>
          <a:prstGeom prst="curvedConnector2">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6" idx="4"/>
            <a:endCxn id="9" idx="3"/>
          </p:cNvCxnSpPr>
          <p:nvPr/>
        </p:nvCxnSpPr>
        <p:spPr>
          <a:xfrm rot="5400000">
            <a:off x="4969133" y="2739985"/>
            <a:ext cx="1263134" cy="838200"/>
          </a:xfrm>
          <a:prstGeom prst="curvedConnector2">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1560" y="3784818"/>
            <a:ext cx="1930152" cy="2031325"/>
          </a:xfrm>
          <a:prstGeom prst="rect">
            <a:avLst/>
          </a:prstGeom>
          <a:solidFill>
            <a:srgbClr val="FFC000"/>
          </a:solidFill>
          <a:ln>
            <a:solidFill>
              <a:schemeClr val="tx1"/>
            </a:solidFill>
          </a:ln>
        </p:spPr>
        <p:txBody>
          <a:bodyPr wrap="square" rtlCol="0">
            <a:spAutoFit/>
          </a:bodyPr>
          <a:lstStyle/>
          <a:p>
            <a:pPr algn="ctr"/>
            <a:r>
              <a:rPr lang="id-ID" b="1" dirty="0" smtClean="0"/>
              <a:t>SDM</a:t>
            </a:r>
            <a:r>
              <a:rPr lang="id-ID" dirty="0" smtClean="0"/>
              <a:t> menjadi kunci utama dalam membangun </a:t>
            </a:r>
            <a:r>
              <a:rPr lang="id-ID" b="1" i="1" dirty="0" smtClean="0"/>
              <a:t>ideologi </a:t>
            </a:r>
            <a:r>
              <a:rPr lang="id-ID" dirty="0" smtClean="0"/>
              <a:t>dan</a:t>
            </a:r>
            <a:r>
              <a:rPr lang="id-ID" b="1" i="1" dirty="0" smtClean="0"/>
              <a:t> sistem ekonomi </a:t>
            </a:r>
            <a:r>
              <a:rPr lang="id-ID" dirty="0" smtClean="0"/>
              <a:t>negara </a:t>
            </a:r>
            <a:endParaRPr lang="id-ID" dirty="0"/>
          </a:p>
        </p:txBody>
      </p:sp>
      <p:sp>
        <p:nvSpPr>
          <p:cNvPr id="20" name="Right Arrow 19"/>
          <p:cNvSpPr/>
          <p:nvPr/>
        </p:nvSpPr>
        <p:spPr>
          <a:xfrm rot="19088726">
            <a:off x="2130216" y="2897887"/>
            <a:ext cx="2480533" cy="32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19241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par>
                                <p:cTn id="37" presetID="6"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par>
                                <p:cTn id="43" presetID="6"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par>
                                <p:cTn id="46" presetID="6" presetClass="entr" presetSubtype="16"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ircle(in)">
                                      <p:cBhvr>
                                        <p:cTn id="4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P spid="9" grpId="0"/>
      <p:bldP spid="12"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Autofit/>
          </a:bodyPr>
          <a:lstStyle/>
          <a:p>
            <a:pPr marL="514350" indent="-514350">
              <a:buNone/>
            </a:pPr>
            <a:r>
              <a:rPr lang="en-US" sz="1800" dirty="0"/>
              <a:t>4. </a:t>
            </a:r>
            <a:r>
              <a:rPr lang="id-ID" sz="1800" b="1" dirty="0" smtClean="0"/>
              <a:t>Pengakuan PBB dan Blueprint ICA 2020</a:t>
            </a:r>
          </a:p>
          <a:p>
            <a:pPr marL="514350" indent="-514350">
              <a:buNone/>
            </a:pPr>
            <a:r>
              <a:rPr lang="id-ID" sz="1800" dirty="0" smtClean="0"/>
              <a:t>    - PBB mencanangkan tahun 2012 sebagai Tahun Koperasi Internasional yang mengakui peran dan kontribusi koperasi terhadap pertumbuhan sosial ekonomi global. </a:t>
            </a:r>
          </a:p>
          <a:p>
            <a:pPr marL="514350" indent="-514350">
              <a:buNone/>
            </a:pPr>
            <a:r>
              <a:rPr lang="id-ID" sz="1800" dirty="0"/>
              <a:t> </a:t>
            </a:r>
            <a:r>
              <a:rPr lang="id-ID" sz="1800" dirty="0" smtClean="0"/>
              <a:t>   - Dalam Dekade </a:t>
            </a:r>
            <a:r>
              <a:rPr lang="id-ID" sz="1800" dirty="0"/>
              <a:t>Pembangunan Koperasi </a:t>
            </a:r>
            <a:r>
              <a:rPr lang="id-ID" sz="1800" dirty="0" smtClean="0"/>
              <a:t>2020, Aliansi Koperasi Internasional (ICA) menyebutkan bahwa </a:t>
            </a:r>
            <a:r>
              <a:rPr lang="id-ID" sz="1800" dirty="0"/>
              <a:t>Koperasi adalah: (1) Model bisnis tercepat pertumbuhannya; (2) Referensi utama mengentaskan kemiskinan dan pengangguran; (3) Solusi di masa krisis </a:t>
            </a:r>
            <a:endParaRPr lang="id-ID" sz="1800" dirty="0" smtClean="0"/>
          </a:p>
          <a:p>
            <a:pPr>
              <a:buNone/>
            </a:pPr>
            <a:r>
              <a:rPr lang="id-ID" sz="1800" b="1" dirty="0"/>
              <a:t>5</a:t>
            </a:r>
            <a:r>
              <a:rPr lang="id-ID" sz="1800" b="1" dirty="0" smtClean="0"/>
              <a:t>. Kemiskinan dan Pengangguran</a:t>
            </a:r>
          </a:p>
          <a:p>
            <a:pPr>
              <a:buNone/>
            </a:pPr>
            <a:r>
              <a:rPr lang="id-ID" sz="1800" dirty="0" smtClean="0"/>
              <a:t>    Data BPS 2013: 28 juta orang miskin (hidup dibawah 1 Dollar AS per hari); 110 juta orang (hidup dibawah 2 Dollar AS per hari)</a:t>
            </a:r>
          </a:p>
          <a:p>
            <a:pPr marL="0" indent="0">
              <a:buNone/>
            </a:pPr>
            <a:r>
              <a:rPr lang="id-ID" sz="1800" b="1" dirty="0" smtClean="0"/>
              <a:t>6. Bencana Alam</a:t>
            </a:r>
          </a:p>
          <a:p>
            <a:pPr>
              <a:buNone/>
            </a:pPr>
            <a:r>
              <a:rPr lang="id-ID" sz="1800" dirty="0" smtClean="0"/>
              <a:t>    Eksploitasi sumber daya alam secara sistemik dan massif telah menyebabkan berbagai bencana alam: banjir, angin puting beliung, gagal panen karena kemarau dan hujan panjang, mata air kering karena penggundulan hutan (HGU, IUP), pencemaran sungai, danau, dan pantai akibat limbah industri.</a:t>
            </a:r>
          </a:p>
          <a:p>
            <a:pPr>
              <a:buNone/>
            </a:pPr>
            <a:r>
              <a:rPr lang="id-ID" sz="1800" b="1" dirty="0"/>
              <a:t>7</a:t>
            </a:r>
            <a:r>
              <a:rPr lang="id-ID" sz="1800" b="1" dirty="0" smtClean="0"/>
              <a:t>. Budaya Konsumerisme dan Individualisme</a:t>
            </a:r>
          </a:p>
          <a:p>
            <a:pPr>
              <a:buNone/>
            </a:pPr>
            <a:r>
              <a:rPr lang="id-ID" sz="1800" dirty="0" smtClean="0"/>
              <a:t>    Budaya gotong royong tergerus oleh budaya kosumerisme dan individualisme - akibat   globalisasi yang digerakkan oleh kapitalisme global - yang menjadi akar budaya korupsi, kolusi, nepotisme.</a:t>
            </a:r>
            <a:endParaRPr lang="id-ID"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85800"/>
            <a:ext cx="8712968" cy="1524000"/>
          </a:xfrm>
          <a:noFill/>
        </p:spPr>
        <p:txBody>
          <a:bodyPr>
            <a:normAutofit fontScale="90000"/>
          </a:bodyPr>
          <a:lstStyle/>
          <a:p>
            <a:r>
              <a:rPr lang="id-ID" sz="3100" b="1" dirty="0" smtClean="0">
                <a:solidFill>
                  <a:srgbClr val="C00000"/>
                </a:solidFill>
                <a:latin typeface="+mn-lt"/>
              </a:rPr>
              <a:t>II. TUJUAN</a:t>
            </a:r>
            <a:r>
              <a:rPr lang="id-ID" sz="4000" b="1" dirty="0" smtClean="0"/>
              <a:t/>
            </a:r>
            <a:br>
              <a:rPr lang="id-ID" sz="4000" b="1" dirty="0" smtClean="0"/>
            </a:br>
            <a:r>
              <a:rPr lang="id-ID" sz="3100" b="1" dirty="0" smtClean="0">
                <a:solidFill>
                  <a:schemeClr val="tx1"/>
                </a:solidFill>
              </a:rPr>
              <a:t>A. Tujuan Nasional </a:t>
            </a:r>
            <a:br>
              <a:rPr lang="id-ID" sz="3100" b="1" dirty="0" smtClean="0">
                <a:solidFill>
                  <a:schemeClr val="tx1"/>
                </a:solidFill>
              </a:rPr>
            </a:br>
            <a:r>
              <a:rPr lang="id-ID" sz="2400" dirty="0" smtClean="0">
                <a:solidFill>
                  <a:schemeClr val="tx1"/>
                </a:solidFill>
              </a:rPr>
              <a:t>Tujuan Koperasi sebagai Pilar Negara harus mengacu pada Tujuan NKRI yang tercantum dalam Deklarasi Kemerdekaan/Pembukaan UUD 1945</a:t>
            </a:r>
            <a:br>
              <a:rPr lang="id-ID" sz="2400" dirty="0" smtClean="0">
                <a:solidFill>
                  <a:schemeClr val="tx1"/>
                </a:solidFill>
              </a:rPr>
            </a:br>
            <a:endParaRPr lang="id-ID" sz="2400" dirty="0">
              <a:solidFill>
                <a:schemeClr val="tx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533400" y="2133600"/>
            <a:ext cx="7865782"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39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id-ID" sz="2800" b="1" dirty="0" smtClean="0">
                <a:solidFill>
                  <a:srgbClr val="FF0000"/>
                </a:solidFill>
              </a:rPr>
              <a:t>II. TUJUAN KOPERASI PILAR NEGARA</a:t>
            </a:r>
            <a:endParaRPr lang="id-ID" sz="2800" b="1" dirty="0">
              <a:solidFill>
                <a:srgbClr val="FF0000"/>
              </a:solidFill>
            </a:endParaRPr>
          </a:p>
        </p:txBody>
      </p:sp>
      <p:sp>
        <p:nvSpPr>
          <p:cNvPr id="3" name="Content Placeholder 2"/>
          <p:cNvSpPr>
            <a:spLocks noGrp="1"/>
          </p:cNvSpPr>
          <p:nvPr>
            <p:ph idx="1"/>
          </p:nvPr>
        </p:nvSpPr>
        <p:spPr>
          <a:xfrm>
            <a:off x="457200" y="990600"/>
            <a:ext cx="8229600" cy="5715000"/>
          </a:xfrm>
        </p:spPr>
        <p:txBody>
          <a:bodyPr>
            <a:normAutofit lnSpcReduction="10000"/>
          </a:bodyPr>
          <a:lstStyle/>
          <a:p>
            <a:pPr marL="0" indent="0">
              <a:buNone/>
            </a:pPr>
            <a:r>
              <a:rPr lang="id-ID" sz="2400" dirty="0"/>
              <a:t>Koperasi bukan hanya sokoguru atau pilar ekonomi negara. Lebih dari itu, ia menjadi pilar negara bangsa </a:t>
            </a:r>
            <a:r>
              <a:rPr lang="id-ID" sz="2400" dirty="0" smtClean="0"/>
              <a:t>Indonesia. Koperasi </a:t>
            </a:r>
            <a:r>
              <a:rPr lang="id-ID" sz="2400" dirty="0"/>
              <a:t>sebagai pilar negara bisa </a:t>
            </a:r>
            <a:r>
              <a:rPr lang="id-ID" sz="2400" dirty="0" smtClean="0"/>
              <a:t>MENJADI SOLUSI berbagai </a:t>
            </a:r>
            <a:r>
              <a:rPr lang="id-ID" sz="2400" dirty="0"/>
              <a:t>persoalan negara </a:t>
            </a:r>
            <a:r>
              <a:rPr lang="id-ID" sz="2400" dirty="0" smtClean="0"/>
              <a:t>bangsa sbb:</a:t>
            </a:r>
          </a:p>
          <a:p>
            <a:pPr marL="514350" indent="-514350">
              <a:buFont typeface="+mj-lt"/>
              <a:buAutoNum type="arabicParenR"/>
            </a:pPr>
            <a:r>
              <a:rPr lang="id-ID" sz="2400" dirty="0" smtClean="0"/>
              <a:t>Koperasi Untuk kesejahteraan Rakyat NKRI (Welfare State) : </a:t>
            </a:r>
            <a:r>
              <a:rPr lang="id-ID" sz="2000" dirty="0"/>
              <a:t>Koperasi mengentaskan kemiskinan &amp; pengangguran (Sila V Pancasila dan tujuan ke-2 NKRI pada pembukaan UUD 1945</a:t>
            </a:r>
            <a:r>
              <a:rPr lang="id-ID" sz="2000" dirty="0" smtClean="0"/>
              <a:t>)</a:t>
            </a:r>
            <a:endParaRPr lang="id-ID" sz="2400" dirty="0" smtClean="0"/>
          </a:p>
          <a:p>
            <a:pPr marL="514350" indent="-514350">
              <a:buFont typeface="+mj-lt"/>
              <a:buAutoNum type="arabicParenR"/>
            </a:pPr>
            <a:r>
              <a:rPr lang="id-ID" sz="2400" dirty="0" smtClean="0"/>
              <a:t>Koperasi </a:t>
            </a:r>
            <a:r>
              <a:rPr lang="id-ID" sz="2400" dirty="0"/>
              <a:t>Untuk Lestarinya Ekosistem NKRI</a:t>
            </a:r>
          </a:p>
          <a:p>
            <a:pPr marL="514350" indent="-514350">
              <a:buFont typeface="+mj-lt"/>
              <a:buAutoNum type="arabicParenR"/>
            </a:pPr>
            <a:r>
              <a:rPr lang="id-ID" sz="2400" dirty="0"/>
              <a:t>Koperasi Melestarikan Budaya Gotong-royong dan Kearifan </a:t>
            </a:r>
            <a:r>
              <a:rPr lang="id-ID" sz="2400" dirty="0" smtClean="0"/>
              <a:t>Lokal : </a:t>
            </a:r>
            <a:r>
              <a:rPr lang="id-ID" sz="2000" dirty="0" smtClean="0"/>
              <a:t>pasal </a:t>
            </a:r>
            <a:r>
              <a:rPr lang="id-ID" sz="2000" dirty="0"/>
              <a:t>33 ayat 1 UUD 1945) dan kearifan lokal (hukum adat, tanah ulayat, subak, dll</a:t>
            </a:r>
            <a:r>
              <a:rPr lang="id-ID" sz="2000" dirty="0" smtClean="0"/>
              <a:t>)</a:t>
            </a:r>
            <a:endParaRPr lang="id-ID" sz="2400" dirty="0"/>
          </a:p>
          <a:p>
            <a:pPr marL="514350" indent="-514350">
              <a:buFont typeface="+mj-lt"/>
              <a:buAutoNum type="arabicParenR"/>
            </a:pPr>
            <a:r>
              <a:rPr lang="id-ID" sz="2400" dirty="0"/>
              <a:t>Koperasi Melestarikan Bumi dan Sumber Daya </a:t>
            </a:r>
            <a:r>
              <a:rPr lang="id-ID" sz="2400" dirty="0" smtClean="0"/>
              <a:t>Alam : Koperasi </a:t>
            </a:r>
            <a:r>
              <a:rPr lang="id-ID" sz="2400" dirty="0"/>
              <a:t>merawat bumi &amp; SDA (pasal 33 ayat 3 UUD 1945). Kemajuan koperasi berbasis pertanian, kehutanan, dan kelautan bisa menekan eksploitasi sumber daya alam secara </a:t>
            </a:r>
            <a:r>
              <a:rPr lang="id-ID" sz="2400" dirty="0" smtClean="0"/>
              <a:t>massif. </a:t>
            </a:r>
          </a:p>
          <a:p>
            <a:pPr marL="514350" indent="-514350">
              <a:buFont typeface="+mj-lt"/>
              <a:buAutoNum type="arabicParenR"/>
            </a:pPr>
            <a:endParaRPr lang="id-ID" sz="2400" dirty="0" smtClean="0"/>
          </a:p>
          <a:p>
            <a:pPr marL="640080" lvl="2" indent="0">
              <a:buNone/>
            </a:pPr>
            <a:endParaRPr lang="id-ID" dirty="0"/>
          </a:p>
        </p:txBody>
      </p:sp>
    </p:spTree>
    <p:extLst>
      <p:ext uri="{BB962C8B-B14F-4D97-AF65-F5344CB8AC3E}">
        <p14:creationId xmlns="" xmlns:p14="http://schemas.microsoft.com/office/powerpoint/2010/main" val="236714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id-ID" sz="3600" b="1" dirty="0">
                <a:solidFill>
                  <a:srgbClr val="FF0000"/>
                </a:solidFill>
              </a:rPr>
              <a:t>TUJUAN KOPERASI PILAR NEGARA</a:t>
            </a:r>
            <a:endParaRPr lang="id-ID" sz="3600"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marL="0" indent="0">
              <a:buNone/>
            </a:pPr>
            <a:r>
              <a:rPr lang="id-ID" dirty="0" smtClean="0"/>
              <a:t>    4) 	Koperasi </a:t>
            </a:r>
            <a:r>
              <a:rPr lang="id-ID" dirty="0"/>
              <a:t>Menjamin Kedaulatan Pangan dan </a:t>
            </a:r>
            <a:r>
              <a:rPr lang="id-ID" dirty="0" smtClean="0"/>
              <a:t>	Energi </a:t>
            </a:r>
            <a:r>
              <a:rPr lang="id-ID" dirty="0"/>
              <a:t>:  </a:t>
            </a:r>
            <a:r>
              <a:rPr lang="id-ID" dirty="0" smtClean="0"/>
              <a:t>   	Bidang </a:t>
            </a:r>
            <a:r>
              <a:rPr lang="id-ID" dirty="0"/>
              <a:t>pangan : modernisasi dan </a:t>
            </a:r>
            <a:r>
              <a:rPr lang="id-ID" dirty="0" smtClean="0"/>
              <a:t>	pemberdayaan 	Koperasi </a:t>
            </a:r>
            <a:r>
              <a:rPr lang="id-ID" dirty="0"/>
              <a:t>Pertanian, Hutan </a:t>
            </a:r>
            <a:r>
              <a:rPr lang="id-ID" dirty="0" smtClean="0"/>
              <a:t>	Rakyat</a:t>
            </a:r>
            <a:r>
              <a:rPr lang="id-ID" dirty="0"/>
              <a:t>, Tambak, </a:t>
            </a:r>
            <a:r>
              <a:rPr lang="id-ID" dirty="0" smtClean="0"/>
              <a:t>	Budidaya </a:t>
            </a:r>
            <a:r>
              <a:rPr lang="id-ID" dirty="0"/>
              <a:t>Laut, Perikanan; </a:t>
            </a:r>
            <a:r>
              <a:rPr lang="id-ID" dirty="0" smtClean="0"/>
              <a:t>	sedang </a:t>
            </a:r>
            <a:r>
              <a:rPr lang="id-ID" dirty="0"/>
              <a:t>dalam bidang </a:t>
            </a:r>
            <a:r>
              <a:rPr lang="id-ID" dirty="0" smtClean="0"/>
              <a:t>	energi</a:t>
            </a:r>
            <a:r>
              <a:rPr lang="id-ID" dirty="0"/>
              <a:t>: hutan rakyat, </a:t>
            </a:r>
            <a:r>
              <a:rPr lang="id-ID" dirty="0" smtClean="0"/>
              <a:t>	kebun </a:t>
            </a:r>
            <a:r>
              <a:rPr lang="id-ID" dirty="0"/>
              <a:t>rakyat, akan menjadi </a:t>
            </a:r>
            <a:r>
              <a:rPr lang="id-ID" dirty="0" smtClean="0"/>
              <a:t>	sumber  </a:t>
            </a:r>
            <a:r>
              <a:rPr lang="id-ID" dirty="0"/>
              <a:t>energy </a:t>
            </a:r>
            <a:r>
              <a:rPr lang="id-ID" dirty="0" smtClean="0"/>
              <a:t>	alternatif </a:t>
            </a:r>
            <a:r>
              <a:rPr lang="id-ID" dirty="0"/>
              <a:t>utama seperti sawit, </a:t>
            </a:r>
            <a:r>
              <a:rPr lang="id-ID" dirty="0" smtClean="0"/>
              <a:t>	enau</a:t>
            </a:r>
            <a:r>
              <a:rPr lang="id-ID" dirty="0"/>
              <a:t>, tebu, jarak, </a:t>
            </a:r>
            <a:r>
              <a:rPr lang="id-ID" dirty="0" smtClean="0"/>
              <a:t>	dsb</a:t>
            </a:r>
            <a:r>
              <a:rPr lang="en-US" dirty="0" smtClean="0"/>
              <a:t>)</a:t>
            </a:r>
            <a:r>
              <a:rPr lang="id-ID" dirty="0" smtClean="0"/>
              <a:t> </a:t>
            </a:r>
          </a:p>
          <a:p>
            <a:pPr marL="0" indent="0">
              <a:buNone/>
            </a:pPr>
            <a:r>
              <a:rPr lang="id-ID" sz="2400" dirty="0" smtClean="0"/>
              <a:t>    5) 	Koperasi </a:t>
            </a:r>
            <a:r>
              <a:rPr lang="id-ID" sz="2400" dirty="0"/>
              <a:t>Memperkuat Demokrasi dan Negara </a:t>
            </a:r>
            <a:r>
              <a:rPr lang="id-ID" sz="2400" dirty="0" smtClean="0"/>
              <a:t>	Hukum: </a:t>
            </a:r>
            <a:r>
              <a:rPr lang="en-US" dirty="0" err="1" smtClean="0"/>
              <a:t>Koperasi</a:t>
            </a:r>
            <a:r>
              <a:rPr lang="en-US" dirty="0" smtClean="0"/>
              <a:t> </a:t>
            </a:r>
            <a:r>
              <a:rPr lang="en-US" dirty="0" err="1"/>
              <a:t>menciptakan</a:t>
            </a:r>
            <a:r>
              <a:rPr lang="en-US" dirty="0"/>
              <a:t> </a:t>
            </a:r>
            <a:r>
              <a:rPr lang="en-US" dirty="0" err="1"/>
              <a:t>karakter</a:t>
            </a:r>
            <a:r>
              <a:rPr lang="en-US" dirty="0"/>
              <a:t> </a:t>
            </a:r>
            <a:r>
              <a:rPr lang="en-US" dirty="0" err="1"/>
              <a:t>manusia</a:t>
            </a:r>
            <a:r>
              <a:rPr lang="en-US" dirty="0"/>
              <a:t> </a:t>
            </a:r>
            <a:r>
              <a:rPr lang="id-ID" dirty="0" smtClean="0"/>
              <a:t>	</a:t>
            </a:r>
            <a:r>
              <a:rPr lang="en-US" dirty="0" smtClean="0"/>
              <a:t>Indonesia </a:t>
            </a:r>
            <a:r>
              <a:rPr lang="en-US" dirty="0" err="1"/>
              <a:t>berbasis</a:t>
            </a:r>
            <a:r>
              <a:rPr lang="en-US" dirty="0"/>
              <a:t> </a:t>
            </a:r>
            <a:r>
              <a:rPr lang="en-US" dirty="0" err="1"/>
              <a:t>nilai-nilai</a:t>
            </a:r>
            <a:r>
              <a:rPr lang="en-US" dirty="0"/>
              <a:t> </a:t>
            </a:r>
            <a:r>
              <a:rPr lang="en-US" dirty="0" err="1"/>
              <a:t>koperasi</a:t>
            </a:r>
            <a:r>
              <a:rPr lang="en-US" dirty="0"/>
              <a:t> </a:t>
            </a:r>
            <a:r>
              <a:rPr lang="en-US" dirty="0" err="1"/>
              <a:t>seperti</a:t>
            </a:r>
            <a:r>
              <a:rPr lang="en-US" dirty="0"/>
              <a:t> </a:t>
            </a:r>
            <a:r>
              <a:rPr lang="id-ID" dirty="0" smtClean="0"/>
              <a:t>	</a:t>
            </a:r>
            <a:r>
              <a:rPr lang="en-US" dirty="0" err="1" smtClean="0"/>
              <a:t>kejujuran</a:t>
            </a:r>
            <a:r>
              <a:rPr lang="en-US" dirty="0"/>
              <a:t>, </a:t>
            </a:r>
            <a:r>
              <a:rPr lang="en-US" dirty="0" err="1"/>
              <a:t>kesetaraan</a:t>
            </a:r>
            <a:r>
              <a:rPr lang="en-US" dirty="0"/>
              <a:t>, </a:t>
            </a:r>
            <a:r>
              <a:rPr lang="en-US" dirty="0" err="1"/>
              <a:t>transparansi</a:t>
            </a:r>
            <a:r>
              <a:rPr lang="en-US" dirty="0"/>
              <a:t>, </a:t>
            </a:r>
            <a:r>
              <a:rPr lang="en-US" dirty="0" err="1"/>
              <a:t>solidaritas</a:t>
            </a:r>
            <a:r>
              <a:rPr lang="en-US" dirty="0"/>
              <a:t>, </a:t>
            </a:r>
            <a:r>
              <a:rPr lang="id-ID" dirty="0" smtClean="0"/>
              <a:t>	</a:t>
            </a:r>
            <a:r>
              <a:rPr lang="en-US" dirty="0" err="1" smtClean="0"/>
              <a:t>kerjasama</a:t>
            </a:r>
            <a:r>
              <a:rPr lang="id-ID" dirty="0"/>
              <a:t>, dan taat hukum</a:t>
            </a:r>
          </a:p>
          <a:p>
            <a:pPr marL="0" indent="0">
              <a:buNone/>
            </a:pPr>
            <a:endParaRPr lang="id-ID" dirty="0"/>
          </a:p>
        </p:txBody>
      </p:sp>
    </p:spTree>
    <p:extLst>
      <p:ext uri="{BB962C8B-B14F-4D97-AF65-F5344CB8AC3E}">
        <p14:creationId xmlns="" xmlns:p14="http://schemas.microsoft.com/office/powerpoint/2010/main" val="302557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634082"/>
          </a:xfrm>
          <a:noFill/>
        </p:spPr>
        <p:txBody>
          <a:bodyPr>
            <a:noAutofit/>
          </a:bodyPr>
          <a:lstStyle/>
          <a:p>
            <a:r>
              <a:rPr lang="id-ID" sz="3200" b="1" dirty="0" smtClean="0"/>
              <a:t>Konsepsi : Koperasi Pilar Negara </a:t>
            </a:r>
            <a:endParaRPr lang="id-ID" sz="3200" b="1" dirty="0"/>
          </a:p>
        </p:txBody>
      </p:sp>
      <p:sp>
        <p:nvSpPr>
          <p:cNvPr id="4" name="TextBox 3"/>
          <p:cNvSpPr txBox="1"/>
          <p:nvPr/>
        </p:nvSpPr>
        <p:spPr>
          <a:xfrm>
            <a:off x="3203848" y="3087469"/>
            <a:ext cx="2016224" cy="646331"/>
          </a:xfrm>
          <a:prstGeom prst="rect">
            <a:avLst/>
          </a:prstGeom>
          <a:solidFill>
            <a:srgbClr val="FF0000"/>
          </a:solidFill>
          <a:ln>
            <a:solidFill>
              <a:srgbClr val="FF0000"/>
            </a:solidFill>
          </a:ln>
        </p:spPr>
        <p:txBody>
          <a:bodyPr wrap="square" rtlCol="0">
            <a:spAutoFit/>
          </a:bodyPr>
          <a:lstStyle/>
          <a:p>
            <a:pPr algn="ctr"/>
            <a:r>
              <a:rPr lang="id-ID" b="1" dirty="0" smtClean="0"/>
              <a:t>Koperasi Pilar Ekonomi Bangsa </a:t>
            </a:r>
            <a:endParaRPr lang="id-ID" b="1" dirty="0"/>
          </a:p>
        </p:txBody>
      </p:sp>
      <p:sp>
        <p:nvSpPr>
          <p:cNvPr id="5" name="TextBox 4"/>
          <p:cNvSpPr txBox="1"/>
          <p:nvPr/>
        </p:nvSpPr>
        <p:spPr>
          <a:xfrm>
            <a:off x="539552" y="1772816"/>
            <a:ext cx="2016224" cy="923330"/>
          </a:xfrm>
          <a:prstGeom prst="rect">
            <a:avLst/>
          </a:prstGeom>
          <a:noFill/>
          <a:ln>
            <a:solidFill>
              <a:schemeClr val="tx1"/>
            </a:solidFill>
          </a:ln>
        </p:spPr>
        <p:txBody>
          <a:bodyPr wrap="square" rtlCol="0">
            <a:spAutoFit/>
          </a:bodyPr>
          <a:lstStyle/>
          <a:p>
            <a:pPr algn="ctr"/>
            <a:r>
              <a:rPr lang="id-ID" b="1" dirty="0" smtClean="0"/>
              <a:t>Kekayaan Alam  </a:t>
            </a:r>
            <a:r>
              <a:rPr lang="id-ID" b="1" i="1" dirty="0" smtClean="0"/>
              <a:t>(Natural Resources)</a:t>
            </a:r>
            <a:endParaRPr lang="id-ID" b="1" i="1" dirty="0"/>
          </a:p>
        </p:txBody>
      </p:sp>
      <p:sp>
        <p:nvSpPr>
          <p:cNvPr id="6" name="TextBox 5"/>
          <p:cNvSpPr txBox="1"/>
          <p:nvPr/>
        </p:nvSpPr>
        <p:spPr>
          <a:xfrm>
            <a:off x="539552" y="2854677"/>
            <a:ext cx="2016224" cy="923330"/>
          </a:xfrm>
          <a:prstGeom prst="rect">
            <a:avLst/>
          </a:prstGeom>
          <a:noFill/>
          <a:ln>
            <a:solidFill>
              <a:schemeClr val="tx1"/>
            </a:solidFill>
          </a:ln>
        </p:spPr>
        <p:txBody>
          <a:bodyPr wrap="square" rtlCol="0">
            <a:spAutoFit/>
          </a:bodyPr>
          <a:lstStyle/>
          <a:p>
            <a:pPr algn="ctr"/>
            <a:r>
              <a:rPr lang="id-ID" b="1" dirty="0" smtClean="0"/>
              <a:t>Sumber Daya Manusia </a:t>
            </a:r>
            <a:r>
              <a:rPr lang="id-ID" b="1" i="1" dirty="0" smtClean="0"/>
              <a:t>(Human Resources)</a:t>
            </a:r>
            <a:endParaRPr lang="id-ID" b="1" i="1" dirty="0"/>
          </a:p>
        </p:txBody>
      </p:sp>
      <p:sp>
        <p:nvSpPr>
          <p:cNvPr id="7" name="TextBox 6"/>
          <p:cNvSpPr txBox="1"/>
          <p:nvPr/>
        </p:nvSpPr>
        <p:spPr>
          <a:xfrm>
            <a:off x="539552" y="4013831"/>
            <a:ext cx="2016224" cy="1200329"/>
          </a:xfrm>
          <a:prstGeom prst="rect">
            <a:avLst/>
          </a:prstGeom>
          <a:noFill/>
          <a:ln>
            <a:solidFill>
              <a:schemeClr val="tx1"/>
            </a:solidFill>
          </a:ln>
        </p:spPr>
        <p:txBody>
          <a:bodyPr wrap="square" rtlCol="0">
            <a:spAutoFit/>
          </a:bodyPr>
          <a:lstStyle/>
          <a:p>
            <a:pPr algn="ctr"/>
            <a:r>
              <a:rPr lang="id-ID" b="1" dirty="0" smtClean="0"/>
              <a:t>Sumber Daya Sosial &amp; Budaya </a:t>
            </a:r>
            <a:r>
              <a:rPr lang="id-ID" b="1" i="1" dirty="0" smtClean="0"/>
              <a:t>(Social &amp; Cultural Resources)</a:t>
            </a:r>
            <a:endParaRPr lang="id-ID" b="1" i="1" dirty="0"/>
          </a:p>
        </p:txBody>
      </p:sp>
      <p:sp>
        <p:nvSpPr>
          <p:cNvPr id="8" name="TextBox 7"/>
          <p:cNvSpPr txBox="1"/>
          <p:nvPr/>
        </p:nvSpPr>
        <p:spPr>
          <a:xfrm>
            <a:off x="5868144" y="2732727"/>
            <a:ext cx="2304256" cy="1200329"/>
          </a:xfrm>
          <a:prstGeom prst="rect">
            <a:avLst/>
          </a:prstGeom>
          <a:noFill/>
          <a:ln>
            <a:solidFill>
              <a:schemeClr val="tx1"/>
            </a:solidFill>
          </a:ln>
        </p:spPr>
        <p:txBody>
          <a:bodyPr wrap="square" rtlCol="0">
            <a:spAutoFit/>
          </a:bodyPr>
          <a:lstStyle/>
          <a:p>
            <a:pPr algn="ctr"/>
            <a:r>
              <a:rPr lang="id-ID" b="1" dirty="0" smtClean="0"/>
              <a:t>Pembangunan Berkesinambungan  </a:t>
            </a:r>
            <a:r>
              <a:rPr lang="id-ID" b="1" i="1" dirty="0" smtClean="0"/>
              <a:t>(Sustainable Development)</a:t>
            </a:r>
            <a:endParaRPr lang="id-ID" b="1" i="1" dirty="0"/>
          </a:p>
        </p:txBody>
      </p:sp>
      <p:sp>
        <p:nvSpPr>
          <p:cNvPr id="9" name="TextBox 8"/>
          <p:cNvSpPr txBox="1"/>
          <p:nvPr/>
        </p:nvSpPr>
        <p:spPr>
          <a:xfrm>
            <a:off x="3203848" y="1474819"/>
            <a:ext cx="2016224" cy="1200329"/>
          </a:xfrm>
          <a:prstGeom prst="rect">
            <a:avLst/>
          </a:prstGeom>
          <a:solidFill>
            <a:srgbClr val="00B050"/>
          </a:solidFill>
          <a:ln>
            <a:solidFill>
              <a:schemeClr val="tx1"/>
            </a:solidFill>
          </a:ln>
        </p:spPr>
        <p:txBody>
          <a:bodyPr wrap="square" rtlCol="0">
            <a:spAutoFit/>
          </a:bodyPr>
          <a:lstStyle/>
          <a:p>
            <a:pPr algn="ctr"/>
            <a:r>
              <a:rPr lang="id-ID" b="1" dirty="0" smtClean="0"/>
              <a:t>Investasi Sumber Daya Manusia </a:t>
            </a:r>
            <a:r>
              <a:rPr lang="id-ID" b="1" i="1" dirty="0" smtClean="0"/>
              <a:t>(Human Capital Invesment) </a:t>
            </a:r>
            <a:endParaRPr lang="id-ID" b="1" i="1" dirty="0"/>
          </a:p>
        </p:txBody>
      </p:sp>
      <p:cxnSp>
        <p:nvCxnSpPr>
          <p:cNvPr id="19" name="Elbow Connector 18"/>
          <p:cNvCxnSpPr>
            <a:stCxn id="5" idx="3"/>
            <a:endCxn id="7" idx="3"/>
          </p:cNvCxnSpPr>
          <p:nvPr/>
        </p:nvCxnSpPr>
        <p:spPr>
          <a:xfrm>
            <a:off x="2555776" y="2234481"/>
            <a:ext cx="12700" cy="2379515"/>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4" idx="1"/>
          </p:cNvCxnSpPr>
          <p:nvPr/>
        </p:nvCxnSpPr>
        <p:spPr>
          <a:xfrm>
            <a:off x="2555776" y="3316342"/>
            <a:ext cx="648072" cy="942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3923928" y="2889469"/>
            <a:ext cx="576064" cy="1585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ight Arrow 22"/>
          <p:cNvSpPr/>
          <p:nvPr/>
        </p:nvSpPr>
        <p:spPr>
          <a:xfrm>
            <a:off x="5292080" y="2996952"/>
            <a:ext cx="504056" cy="6370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2971800" y="4419600"/>
            <a:ext cx="2664296" cy="144016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p:nvSpPr>
        <p:spPr>
          <a:xfrm>
            <a:off x="3275856" y="4791670"/>
            <a:ext cx="1944216" cy="923330"/>
          </a:xfrm>
          <a:prstGeom prst="rect">
            <a:avLst/>
          </a:prstGeom>
          <a:noFill/>
        </p:spPr>
        <p:txBody>
          <a:bodyPr wrap="square" rtlCol="0">
            <a:spAutoFit/>
          </a:bodyPr>
          <a:lstStyle/>
          <a:p>
            <a:pPr algn="ctr"/>
            <a:r>
              <a:rPr lang="id-ID" b="1" dirty="0" smtClean="0"/>
              <a:t>Kemakmuran &amp; Kesejahteraan Anggota/Rakyat</a:t>
            </a:r>
            <a:endParaRPr lang="id-ID" b="1" dirty="0"/>
          </a:p>
        </p:txBody>
      </p:sp>
      <p:sp>
        <p:nvSpPr>
          <p:cNvPr id="26" name="Down Arrow 25"/>
          <p:cNvSpPr/>
          <p:nvPr/>
        </p:nvSpPr>
        <p:spPr>
          <a:xfrm>
            <a:off x="3851920" y="3778007"/>
            <a:ext cx="720080" cy="3710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8" name="Elbow Connector 27"/>
          <p:cNvCxnSpPr/>
          <p:nvPr/>
        </p:nvCxnSpPr>
        <p:spPr>
          <a:xfrm rot="5400000">
            <a:off x="5737194" y="3903458"/>
            <a:ext cx="1214264" cy="1332148"/>
          </a:xfrm>
          <a:prstGeom prst="bentConnector2">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ular Callout 28"/>
          <p:cNvSpPr/>
          <p:nvPr/>
        </p:nvSpPr>
        <p:spPr>
          <a:xfrm>
            <a:off x="5796136" y="1474819"/>
            <a:ext cx="2376264" cy="600164"/>
          </a:xfrm>
          <a:prstGeom prst="wedgeRectCallout">
            <a:avLst>
              <a:gd name="adj1" fmla="val -73589"/>
              <a:gd name="adj2" fmla="val 1951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p:cNvSpPr txBox="1"/>
          <p:nvPr/>
        </p:nvSpPr>
        <p:spPr>
          <a:xfrm>
            <a:off x="5868144" y="1474819"/>
            <a:ext cx="2304256" cy="646331"/>
          </a:xfrm>
          <a:prstGeom prst="rect">
            <a:avLst/>
          </a:prstGeom>
          <a:noFill/>
        </p:spPr>
        <p:txBody>
          <a:bodyPr wrap="square" rtlCol="0">
            <a:spAutoFit/>
          </a:bodyPr>
          <a:lstStyle/>
          <a:p>
            <a:pPr algn="ctr"/>
            <a:r>
              <a:rPr lang="id-ID" b="1" dirty="0" smtClean="0"/>
              <a:t>Masalah &amp; Tantangan Besar </a:t>
            </a:r>
            <a:endParaRPr lang="id-ID" b="1" dirty="0"/>
          </a:p>
        </p:txBody>
      </p:sp>
      <p:cxnSp>
        <p:nvCxnSpPr>
          <p:cNvPr id="32" name="Elbow Connector 31"/>
          <p:cNvCxnSpPr>
            <a:stCxn id="5" idx="1"/>
            <a:endCxn id="7" idx="1"/>
          </p:cNvCxnSpPr>
          <p:nvPr/>
        </p:nvCxnSpPr>
        <p:spPr>
          <a:xfrm rot="10800000" flipV="1">
            <a:off x="539552" y="2234480"/>
            <a:ext cx="12700" cy="2379515"/>
          </a:xfrm>
          <a:prstGeom prst="bentConnector3">
            <a:avLst>
              <a:gd name="adj1" fmla="val 2380646"/>
            </a:avLst>
          </a:prstGeom>
          <a:ln w="381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flipH="1">
            <a:off x="1168599" y="2831867"/>
            <a:ext cx="2551058" cy="3672408"/>
          </a:xfrm>
          <a:prstGeom prst="bentConnector4">
            <a:avLst>
              <a:gd name="adj1" fmla="val -8961"/>
              <a:gd name="adj2" fmla="val 106225"/>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64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2000"/>
                                        <p:tgtEl>
                                          <p:spTgt spid="2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ircle(in)">
                                      <p:cBhvr>
                                        <p:cTn id="48" dur="2000"/>
                                        <p:tgtEl>
                                          <p:spTgt spid="26"/>
                                        </p:tgtEl>
                                      </p:cBhvr>
                                    </p:animEffect>
                                  </p:childTnLst>
                                </p:cTn>
                              </p:par>
                              <p:par>
                                <p:cTn id="49" presetID="6" presetClass="entr" presetSubtype="16"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2000"/>
                                        <p:tgtEl>
                                          <p:spTgt spid="28"/>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ircle(in)">
                                      <p:cBhvr>
                                        <p:cTn id="54" dur="20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ircle(in)">
                                      <p:cBhvr>
                                        <p:cTn id="57" dur="2000"/>
                                        <p:tgtEl>
                                          <p:spTgt spid="30"/>
                                        </p:tgtEl>
                                      </p:cBhvr>
                                    </p:animEffect>
                                  </p:childTnLst>
                                </p:cTn>
                              </p:par>
                              <p:par>
                                <p:cTn id="58" presetID="6" presetClass="entr" presetSubtype="16"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ircle(in)">
                                      <p:cBhvr>
                                        <p:cTn id="60" dur="2000"/>
                                        <p:tgtEl>
                                          <p:spTgt spid="32"/>
                                        </p:tgtEl>
                                      </p:cBhvr>
                                    </p:animEffect>
                                  </p:childTnLst>
                                </p:cTn>
                              </p:par>
                              <p:par>
                                <p:cTn id="61" presetID="6" presetClass="entr" presetSubtype="16"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ircle(in)">
                                      <p:cBhvr>
                                        <p:cTn id="6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22" grpId="0" animBg="1"/>
      <p:bldP spid="23" grpId="0" animBg="1"/>
      <p:bldP spid="24" grpId="0" animBg="1"/>
      <p:bldP spid="25" grpId="0"/>
      <p:bldP spid="26" grpId="0" animBg="1"/>
      <p:bldP spid="29" grpId="0" animBg="1"/>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TotalTime>
  <Words>2173</Words>
  <Application>Microsoft Office PowerPoint</Application>
  <PresentationFormat>On-screen Show (4:3)</PresentationFormat>
  <Paragraphs>313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Slide 1</vt:lpstr>
      <vt:lpstr>DAFTAR ISI</vt:lpstr>
      <vt:lpstr>Slide 3</vt:lpstr>
      <vt:lpstr>Koperasi: Sistem Ekonomi ‘Jalan Tengah’ (Antara Kapitalisme dan Sosialisme/Komunisme)</vt:lpstr>
      <vt:lpstr>Slide 5</vt:lpstr>
      <vt:lpstr>II. TUJUAN A. Tujuan Nasional  Tujuan Koperasi sebagai Pilar Negara harus mengacu pada Tujuan NKRI yang tercantum dalam Deklarasi Kemerdekaan/Pembukaan UUD 1945 </vt:lpstr>
      <vt:lpstr>II. TUJUAN KOPERASI PILAR NEGARA</vt:lpstr>
      <vt:lpstr>TUJUAN KOPERASI PILAR NEGARA</vt:lpstr>
      <vt:lpstr>Konsepsi : Koperasi Pilar Negara </vt:lpstr>
      <vt:lpstr>Slide 10</vt:lpstr>
      <vt:lpstr>Slide 11</vt:lpstr>
      <vt:lpstr>Implementasi Design Kelembagaan Visi 2045 KOPERASI PILAR NEGARA  DEKOPIN – RUMAH KOPERASI</vt:lpstr>
      <vt:lpstr>Konsolidasi Jaringan</vt:lpstr>
      <vt:lpstr>Slide 14</vt:lpstr>
      <vt:lpstr>Dimensi Kesejahteraan Rakyat </vt:lpstr>
      <vt:lpstr>Slide 16</vt:lpstr>
      <vt:lpstr>IV. VISI DAN MISI DEKOPIN</vt:lpstr>
      <vt:lpstr>V. SASARAN</vt:lpstr>
      <vt:lpstr>VI. TANTANGAN</vt:lpstr>
      <vt:lpstr>Slide 20</vt:lpstr>
      <vt:lpstr>Analisis Lingkungan Strategis Gerakan Koperasi </vt:lpstr>
      <vt:lpstr>Analisis Lingkungan Strategis Gerakan Koperasi </vt:lpstr>
      <vt:lpstr>VII. ARAH KEBIJAKAN DAN STRATEGI</vt:lpstr>
      <vt:lpstr>Terobosan Dalam Perubahan ( Change )</vt:lpstr>
      <vt:lpstr>Peningkatan Daya Saing Gerakan Koperasi </vt:lpstr>
      <vt:lpstr>Peranan Pemerintah Dalam Perekonomian </vt:lpstr>
      <vt:lpstr>VIII. PROGRAM-PROGRAM STRATEGIS  Untuk mewujudkan visi 2045 KOPERASI PILAR NEGARA, RAPIMNAS DEKOPIN belum lama ini merekomendasikan beberapa hal sbb:</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Vincente</dc:creator>
  <cp:lastModifiedBy>Vincente</cp:lastModifiedBy>
  <cp:revision>1</cp:revision>
  <dcterms:created xsi:type="dcterms:W3CDTF">2017-08-25T10:33:14Z</dcterms:created>
  <dcterms:modified xsi:type="dcterms:W3CDTF">2017-08-25T10:38:00Z</dcterms:modified>
</cp:coreProperties>
</file>