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80" r:id="rId2"/>
    <p:sldId id="285" r:id="rId3"/>
    <p:sldId id="283" r:id="rId4"/>
    <p:sldId id="284" r:id="rId5"/>
    <p:sldId id="281"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2" r:id="rId30"/>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a:srgbClr val="FFFF99"/>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A6B3E3B8-3724-4D31-9507-641555E2F645}" type="datetimeFigureOut">
              <a:rPr lang="id-ID" smtClean="0"/>
              <a:pPr/>
              <a:t>26/08/2017</a:t>
            </a:fld>
            <a:endParaRPr lang="id-ID"/>
          </a:p>
        </p:txBody>
      </p:sp>
      <p:sp>
        <p:nvSpPr>
          <p:cNvPr id="19" name="Footer Placeholder 18"/>
          <p:cNvSpPr>
            <a:spLocks noGrp="1"/>
          </p:cNvSpPr>
          <p:nvPr>
            <p:ph type="ftr" sz="quarter" idx="11"/>
          </p:nvPr>
        </p:nvSpPr>
        <p:spPr/>
        <p:txBody>
          <a:bodyPr/>
          <a:lstStyle/>
          <a:p>
            <a:endParaRPr lang="id-ID"/>
          </a:p>
        </p:txBody>
      </p:sp>
      <p:sp>
        <p:nvSpPr>
          <p:cNvPr id="27" name="Slide Number Placeholder 26"/>
          <p:cNvSpPr>
            <a:spLocks noGrp="1"/>
          </p:cNvSpPr>
          <p:nvPr>
            <p:ph type="sldNum" sz="quarter" idx="12"/>
          </p:nvPr>
        </p:nvSpPr>
        <p:spPr/>
        <p:txBody>
          <a:bodyPr/>
          <a:lstStyle/>
          <a:p>
            <a:fld id="{0F3B9D7A-C140-46BF-B557-26CAE49D9D5A}" type="slidenum">
              <a:rPr lang="id-ID" smtClean="0"/>
              <a:pPr/>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6B3E3B8-3724-4D31-9507-641555E2F645}" type="datetimeFigureOut">
              <a:rPr lang="id-ID" smtClean="0"/>
              <a:pPr/>
              <a:t>26/08/2017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F3B9D7A-C140-46BF-B557-26CAE49D9D5A}"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6B3E3B8-3724-4D31-9507-641555E2F645}" type="datetimeFigureOut">
              <a:rPr lang="id-ID" smtClean="0"/>
              <a:pPr/>
              <a:t>26/08/2017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F3B9D7A-C140-46BF-B557-26CAE49D9D5A}"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6B3E3B8-3724-4D31-9507-641555E2F645}" type="datetimeFigureOut">
              <a:rPr lang="id-ID" smtClean="0"/>
              <a:pPr/>
              <a:t>26/08/2017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F3B9D7A-C140-46BF-B557-26CAE49D9D5A}"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6B3E3B8-3724-4D31-9507-641555E2F645}" type="datetimeFigureOut">
              <a:rPr lang="id-ID" smtClean="0"/>
              <a:pPr/>
              <a:t>26/08/2017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F3B9D7A-C140-46BF-B557-26CAE49D9D5A}" type="slidenum">
              <a:rPr lang="id-ID" smtClean="0"/>
              <a:pPr/>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6B3E3B8-3724-4D31-9507-641555E2F645}" type="datetimeFigureOut">
              <a:rPr lang="id-ID" smtClean="0"/>
              <a:pPr/>
              <a:t>26/08/2017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F3B9D7A-C140-46BF-B557-26CAE49D9D5A}"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6B3E3B8-3724-4D31-9507-641555E2F645}" type="datetimeFigureOut">
              <a:rPr lang="id-ID" smtClean="0"/>
              <a:pPr/>
              <a:t>26/08/2017</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0F3B9D7A-C140-46BF-B557-26CAE49D9D5A}"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6B3E3B8-3724-4D31-9507-641555E2F645}" type="datetimeFigureOut">
              <a:rPr lang="id-ID" smtClean="0"/>
              <a:pPr/>
              <a:t>26/08/2017</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F3B9D7A-C140-46BF-B557-26CAE49D9D5A}"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B3E3B8-3724-4D31-9507-641555E2F645}" type="datetimeFigureOut">
              <a:rPr lang="id-ID" smtClean="0"/>
              <a:pPr/>
              <a:t>26/08/2017</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0F3B9D7A-C140-46BF-B557-26CAE49D9D5A}"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6B3E3B8-3724-4D31-9507-641555E2F645}" type="datetimeFigureOut">
              <a:rPr lang="id-ID" smtClean="0"/>
              <a:pPr/>
              <a:t>26/08/2017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F3B9D7A-C140-46BF-B557-26CAE49D9D5A}"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6B3E3B8-3724-4D31-9507-641555E2F645}" type="datetimeFigureOut">
              <a:rPr lang="id-ID" smtClean="0"/>
              <a:pPr/>
              <a:t>26/08/2017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a:xfrm>
            <a:off x="8077200" y="6356350"/>
            <a:ext cx="609600" cy="365125"/>
          </a:xfrm>
        </p:spPr>
        <p:txBody>
          <a:bodyPr/>
          <a:lstStyle/>
          <a:p>
            <a:fld id="{0F3B9D7A-C140-46BF-B557-26CAE49D9D5A}" type="slidenum">
              <a:rPr lang="id-ID" smtClean="0"/>
              <a:pPr/>
              <a:t>‹#›</a:t>
            </a:fld>
            <a:endParaRPr lang="id-ID"/>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6B3E3B8-3724-4D31-9507-641555E2F645}" type="datetimeFigureOut">
              <a:rPr lang="id-ID" smtClean="0"/>
              <a:pPr/>
              <a:t>26/08/2017</a:t>
            </a:fld>
            <a:endParaRPr lang="id-ID"/>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id-ID"/>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F3B9D7A-C140-46BF-B557-26CAE49D9D5A}" type="slidenum">
              <a:rPr lang="id-ID" smtClean="0"/>
              <a:pPr/>
              <a:t>‹#›</a:t>
            </a:fld>
            <a:endParaRPr lang="id-ID"/>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631904"/>
          </a:xfrm>
        </p:spPr>
        <p:txBody>
          <a:bodyPr>
            <a:normAutofit fontScale="77500" lnSpcReduction="20000"/>
          </a:bodyPr>
          <a:lstStyle/>
          <a:p>
            <a:pPr marL="0" indent="0" algn="ctr">
              <a:buNone/>
            </a:pPr>
            <a:endParaRPr lang="id-ID" sz="3300" b="1" dirty="0" smtClean="0">
              <a:latin typeface="Aparajita" pitchFamily="34" charset="0"/>
              <a:cs typeface="Aparajita" pitchFamily="34" charset="0"/>
            </a:endParaRPr>
          </a:p>
          <a:p>
            <a:pPr marL="0" indent="0" algn="ctr">
              <a:buNone/>
            </a:pPr>
            <a:r>
              <a:rPr lang="sv-SE" sz="4000" b="1" dirty="0">
                <a:latin typeface="Aparajita" pitchFamily="34" charset="0"/>
                <a:cs typeface="Aparajita" pitchFamily="34" charset="0"/>
              </a:rPr>
              <a:t>STRATEGI DAN PROSPEK PARTAI GOLKAR</a:t>
            </a:r>
          </a:p>
          <a:p>
            <a:pPr marL="0" indent="0" algn="ctr">
              <a:buNone/>
            </a:pPr>
            <a:r>
              <a:rPr lang="sv-SE" sz="4000" b="1" dirty="0">
                <a:latin typeface="Aparajita" pitchFamily="34" charset="0"/>
                <a:cs typeface="Aparajita" pitchFamily="34" charset="0"/>
              </a:rPr>
              <a:t>MENGGALANG KEKUATAN BARU </a:t>
            </a:r>
            <a:r>
              <a:rPr lang="sv-SE" sz="4000" b="1" dirty="0" smtClean="0">
                <a:latin typeface="Aparajita" pitchFamily="34" charset="0"/>
                <a:cs typeface="Aparajita" pitchFamily="34" charset="0"/>
              </a:rPr>
              <a:t>2014-2019</a:t>
            </a:r>
            <a:endParaRPr lang="sv-SE" sz="3300" b="1" dirty="0">
              <a:latin typeface="Aparajita" pitchFamily="34" charset="0"/>
              <a:cs typeface="Aparajita" pitchFamily="34" charset="0"/>
            </a:endParaRPr>
          </a:p>
          <a:p>
            <a:pPr marL="0" indent="0" algn="ctr">
              <a:buNone/>
            </a:pPr>
            <a:endParaRPr lang="id-ID" sz="3300" b="1" dirty="0" smtClean="0">
              <a:latin typeface="Aparajita" pitchFamily="34" charset="0"/>
              <a:cs typeface="Aparajita" pitchFamily="34" charset="0"/>
            </a:endParaRPr>
          </a:p>
          <a:p>
            <a:pPr marL="0" indent="0" algn="ctr">
              <a:buNone/>
            </a:pPr>
            <a:r>
              <a:rPr lang="sv-SE" sz="3300" b="1" dirty="0" smtClean="0">
                <a:latin typeface="Aparajita" pitchFamily="34" charset="0"/>
                <a:cs typeface="Aparajita" pitchFamily="34" charset="0"/>
              </a:rPr>
              <a:t>“</a:t>
            </a:r>
            <a:r>
              <a:rPr lang="sv-SE" sz="3300" b="1" dirty="0">
                <a:latin typeface="Aparajita" pitchFamily="34" charset="0"/>
                <a:cs typeface="Aparajita" pitchFamily="34" charset="0"/>
              </a:rPr>
              <a:t>Meletakkan Dasar-Dasar dan Arah Restorasi  </a:t>
            </a:r>
          </a:p>
          <a:p>
            <a:pPr marL="0" indent="0" algn="ctr">
              <a:buNone/>
            </a:pPr>
            <a:r>
              <a:rPr lang="sv-SE" sz="3300" b="1" dirty="0">
                <a:latin typeface="Aparajita" pitchFamily="34" charset="0"/>
                <a:cs typeface="Aparajita" pitchFamily="34" charset="0"/>
              </a:rPr>
              <a:t>Meraih welfare-state Tahun 2014 -2019”</a:t>
            </a:r>
          </a:p>
          <a:p>
            <a:pPr marL="0" indent="0" algn="ctr">
              <a:buNone/>
            </a:pPr>
            <a:endParaRPr lang="id-ID" dirty="0" smtClean="0">
              <a:latin typeface="Aparajita" pitchFamily="34" charset="0"/>
              <a:cs typeface="Aparajita" pitchFamily="34" charset="0"/>
            </a:endParaRPr>
          </a:p>
          <a:p>
            <a:pPr marL="0" indent="0" algn="ctr">
              <a:buNone/>
            </a:pPr>
            <a:endParaRPr lang="id-ID" sz="4000" dirty="0">
              <a:latin typeface="Aparajita" pitchFamily="34" charset="0"/>
              <a:cs typeface="Aparajita" pitchFamily="34" charset="0"/>
            </a:endParaRPr>
          </a:p>
          <a:p>
            <a:pPr marL="0" indent="0" algn="ctr">
              <a:buNone/>
            </a:pPr>
            <a:r>
              <a:rPr lang="id-ID" sz="4000" b="1" dirty="0" smtClean="0">
                <a:latin typeface="Aparajita" pitchFamily="34" charset="0"/>
                <a:cs typeface="Aparajita" pitchFamily="34" charset="0"/>
              </a:rPr>
              <a:t>H.A.M. NURDIN  HALID</a:t>
            </a:r>
          </a:p>
          <a:p>
            <a:pPr marL="0" indent="0" algn="ctr">
              <a:buNone/>
            </a:pPr>
            <a:endParaRPr lang="id-ID" dirty="0" smtClean="0">
              <a:latin typeface="Aparajita" pitchFamily="34" charset="0"/>
              <a:cs typeface="Aparajita" pitchFamily="34" charset="0"/>
            </a:endParaRPr>
          </a:p>
          <a:p>
            <a:pPr marL="0" indent="0" algn="ctr">
              <a:buNone/>
            </a:pPr>
            <a:endParaRPr lang="id-ID" dirty="0">
              <a:latin typeface="Aparajita" pitchFamily="34" charset="0"/>
              <a:cs typeface="Aparajita" pitchFamily="34" charset="0"/>
            </a:endParaRPr>
          </a:p>
          <a:p>
            <a:pPr marL="0" indent="0" algn="ctr">
              <a:buNone/>
            </a:pPr>
            <a:endParaRPr lang="id-ID" dirty="0">
              <a:latin typeface="Aparajita" pitchFamily="34" charset="0"/>
              <a:cs typeface="Aparajita" pitchFamily="34" charset="0"/>
            </a:endParaRPr>
          </a:p>
          <a:p>
            <a:pPr marL="0" indent="0" algn="ctr">
              <a:buNone/>
            </a:pPr>
            <a:r>
              <a:rPr lang="id-ID" sz="3600" dirty="0" smtClean="0">
                <a:latin typeface="Aparajita" pitchFamily="34" charset="0"/>
                <a:cs typeface="Aparajita" pitchFamily="34" charset="0"/>
              </a:rPr>
              <a:t>Yogyakarta</a:t>
            </a:r>
          </a:p>
          <a:p>
            <a:pPr marL="0" indent="0" algn="ctr">
              <a:buNone/>
            </a:pPr>
            <a:r>
              <a:rPr lang="id-ID" sz="3600" dirty="0" smtClean="0">
                <a:latin typeface="Aparajita" pitchFamily="34" charset="0"/>
                <a:cs typeface="Aparajita" pitchFamily="34" charset="0"/>
              </a:rPr>
              <a:t>2014</a:t>
            </a:r>
          </a:p>
        </p:txBody>
      </p:sp>
    </p:spTree>
    <p:extLst>
      <p:ext uri="{BB962C8B-B14F-4D97-AF65-F5344CB8AC3E}">
        <p14:creationId xmlns="" xmlns:p14="http://schemas.microsoft.com/office/powerpoint/2010/main" val="9709228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sz="3100" b="1" dirty="0">
                <a:latin typeface="+mn-lt"/>
              </a:rPr>
              <a:t>D. Strategi Menggalang Dukungan Rakyat</a:t>
            </a:r>
            <a:r>
              <a:rPr lang="id-ID" dirty="0"/>
              <a:t/>
            </a:r>
            <a:br>
              <a:rPr lang="id-ID" dirty="0"/>
            </a:br>
            <a:endParaRPr lang="id-ID" dirty="0"/>
          </a:p>
        </p:txBody>
      </p:sp>
      <p:sp>
        <p:nvSpPr>
          <p:cNvPr id="3" name="Content Placeholder 2"/>
          <p:cNvSpPr>
            <a:spLocks noGrp="1"/>
          </p:cNvSpPr>
          <p:nvPr>
            <p:ph idx="1"/>
          </p:nvPr>
        </p:nvSpPr>
        <p:spPr>
          <a:xfrm>
            <a:off x="457200" y="1412776"/>
            <a:ext cx="8229600" cy="4911824"/>
          </a:xfrm>
        </p:spPr>
        <p:txBody>
          <a:bodyPr>
            <a:normAutofit fontScale="85000" lnSpcReduction="10000"/>
          </a:bodyPr>
          <a:lstStyle/>
          <a:p>
            <a:pPr marL="0" indent="0">
              <a:buNone/>
            </a:pPr>
            <a:r>
              <a:rPr lang="id-ID" b="1" dirty="0" smtClean="0"/>
              <a:t>1. Strategi Arus Bawah </a:t>
            </a:r>
          </a:p>
          <a:p>
            <a:pPr marL="0" indent="0">
              <a:buNone/>
            </a:pPr>
            <a:endParaRPr lang="id-ID" dirty="0"/>
          </a:p>
          <a:p>
            <a:pPr algn="just">
              <a:buFont typeface="Wingdings" pitchFamily="2" charset="2"/>
              <a:buChar char="Ø"/>
            </a:pPr>
            <a:r>
              <a:rPr lang="id-ID" dirty="0" smtClean="0"/>
              <a:t>Arus </a:t>
            </a:r>
            <a:r>
              <a:rPr lang="id-ID" dirty="0"/>
              <a:t>bawah Pemilu diperkirakan berasal dari kelompok pemilih pemula, perempuan, dan tenaga kerja. Total pemilih Pemilu 2009 adalah 154.741.787 jiwa, jumlah pemilih perempuan sebanyak 76.659.325 jiwa. Pemilih perempuan sangat potensial. (KPU, 2009) Pemilih dari kalangan karyawan-karyawati, berjumlah sekitar 226.617 perusahan (Desember 2012) di Indonesia, sangat menentukan kemenangan setiap peserta pemilu, Capres, dan Cawapres Pemilu 2014. (RM, 4/3/2013). Berdasarkan Daftar Penduduk Potensial Pemilih Pemilu (DP4), pemilih pemula berkisar lebih dari 21 juta. (Kompas, 2013; KPU, 14/2/2013) Arus bawah setiap Pemilu umumnya terdiri dari : (a) Pemilih Pemula, (b) Perempuan, (c) Golput, dan (d) Tenaga kerja.</a:t>
            </a:r>
          </a:p>
          <a:p>
            <a:pPr marL="0" indent="0">
              <a:buNone/>
            </a:pPr>
            <a:endParaRPr lang="id-ID" dirty="0"/>
          </a:p>
        </p:txBody>
      </p:sp>
    </p:spTree>
    <p:extLst>
      <p:ext uri="{BB962C8B-B14F-4D97-AF65-F5344CB8AC3E}">
        <p14:creationId xmlns="" xmlns:p14="http://schemas.microsoft.com/office/powerpoint/2010/main" val="8676254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6712"/>
            <a:ext cx="8229600" cy="5832648"/>
          </a:xfrm>
        </p:spPr>
        <p:txBody>
          <a:bodyPr>
            <a:normAutofit fontScale="92500" lnSpcReduction="20000"/>
          </a:bodyPr>
          <a:lstStyle/>
          <a:p>
            <a:pPr algn="just">
              <a:buFont typeface="Wingdings" pitchFamily="2" charset="2"/>
              <a:buChar char="Ø"/>
            </a:pPr>
            <a:r>
              <a:rPr lang="id-ID" b="1" i="1" dirty="0" smtClean="0"/>
              <a:t>Strategi:</a:t>
            </a:r>
            <a:r>
              <a:rPr lang="id-ID" dirty="0" smtClean="0"/>
              <a:t> </a:t>
            </a:r>
            <a:r>
              <a:rPr lang="id-ID" dirty="0"/>
              <a:t>(1) PG perlu melakukan sentralisasi dan konsolidasi program-program dan rekrutmen kader-kader sebagai representasi arus bawah dari tingkat Pusat sampai daerah-daerah. (2) PG perlu melakukan konsolidasi visi dan misi yang berwawasan kebangsaan; (3) Meningkatkan peran dan partisipasi kader-kader daerah; (4) Kontrol basis-basis dukungan atau kantong-kantong suara pemilih PG pada Pemilu 2014. (5) Mengubah strategi kampanye dengan tidak mengumbar janji dan hura-hura atau banyak baliho, tetapi turun ke masyarakat, mendekati tokoh-tokoh masyarakat dan warga masyarakat. Manfaat: (a) Kader PG di daerah-daerah dan provinsi-provinsi dapat bekerja untuk memajukan masyarakat-masyarakat daerahnya; (b) Ada kepedulian dari pimpinan Pusat PG terhadap kader-kader dan anggota partai di daerah; (c) konsolidasi kader, anggota, dan masyarakat (khususnya konstituen) di daerah-daerah meningkat; (d) loyalitas pemilih PG dapat dipertahankan sampai pelaksanaan Pemilu tahun 2019. </a:t>
            </a:r>
          </a:p>
        </p:txBody>
      </p:sp>
    </p:spTree>
    <p:extLst>
      <p:ext uri="{BB962C8B-B14F-4D97-AF65-F5344CB8AC3E}">
        <p14:creationId xmlns="" xmlns:p14="http://schemas.microsoft.com/office/powerpoint/2010/main" val="32227377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6120680"/>
          </a:xfrm>
        </p:spPr>
        <p:txBody>
          <a:bodyPr>
            <a:normAutofit fontScale="92500" lnSpcReduction="10000"/>
          </a:bodyPr>
          <a:lstStyle/>
          <a:p>
            <a:pPr marL="0" indent="0" algn="just">
              <a:buNone/>
            </a:pPr>
            <a:r>
              <a:rPr lang="id-ID" b="1" dirty="0" smtClean="0"/>
              <a:t>2. Strategi Meraih Dukungan Pemilih Pemula</a:t>
            </a:r>
          </a:p>
          <a:p>
            <a:pPr marL="0" indent="0" algn="just">
              <a:buNone/>
            </a:pPr>
            <a:endParaRPr lang="id-ID" b="1" dirty="0" smtClean="0"/>
          </a:p>
          <a:p>
            <a:pPr algn="just">
              <a:buFont typeface="Wingdings" pitchFamily="2" charset="2"/>
              <a:buChar char="Ø"/>
            </a:pPr>
            <a:r>
              <a:rPr lang="id-ID" b="1" i="1" dirty="0" smtClean="0"/>
              <a:t>Isue: </a:t>
            </a:r>
            <a:r>
              <a:rPr lang="id-ID" dirty="0" smtClean="0"/>
              <a:t>Menurut </a:t>
            </a:r>
            <a:r>
              <a:rPr lang="id-ID" dirty="0"/>
              <a:t>survei Lembaga Survei Nasional (LSN) 1-7 April 2013 di 33 provinsi dan sampel 1.230 responden usia 16-20 tahun (purposive random sampling) : (1) PDIP : 19,5%, (2) Golkar: 19,3%, (3) Hanura: 12,8%, Gerindra: 12,8%, (4) Nasdem: 10,8%, (5) Demokrat: 4,6%, (6) PAN: 3,6%. (Antara, 5/5/2013) Berdasarkan Daftar Penduduk Potensial Pemilih Pemilu (DP4), pemilih pemula berkisar lebih dari 21 juta pada Pemilu 2014. (Kompas, 2013; KPU, </a:t>
            </a:r>
            <a:r>
              <a:rPr lang="id-ID" dirty="0" smtClean="0"/>
              <a:t>14/2/2013)</a:t>
            </a:r>
          </a:p>
          <a:p>
            <a:pPr algn="just">
              <a:buFont typeface="Wingdings" pitchFamily="2" charset="2"/>
              <a:buChar char="Ø"/>
            </a:pPr>
            <a:r>
              <a:rPr lang="id-ID" b="1" i="1" dirty="0" smtClean="0"/>
              <a:t>Prospek:</a:t>
            </a:r>
            <a:r>
              <a:rPr lang="id-ID" dirty="0" smtClean="0"/>
              <a:t> </a:t>
            </a:r>
            <a:r>
              <a:rPr lang="id-ID" dirty="0"/>
              <a:t>(1) Pemilih pemula ikut menentukan hasil dan perolehan suara pemilih untuk partai politik peserta Pemilu; (2) PG akan bersaing dengan parpol lain yang giat membidik kelompok pemilih pemula selama ini yaitu (a) PDIP, (b) PD, (c) HANURA; Ketiga partai ini giat berupaya merebut simpatik dan dukungan pemilih pemula. </a:t>
            </a:r>
          </a:p>
          <a:p>
            <a:pPr marL="0" indent="0">
              <a:buNone/>
            </a:pPr>
            <a:endParaRPr lang="id-ID" dirty="0"/>
          </a:p>
        </p:txBody>
      </p:sp>
    </p:spTree>
    <p:extLst>
      <p:ext uri="{BB962C8B-B14F-4D97-AF65-F5344CB8AC3E}">
        <p14:creationId xmlns="" xmlns:p14="http://schemas.microsoft.com/office/powerpoint/2010/main" val="17185779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631904"/>
          </a:xfrm>
        </p:spPr>
        <p:txBody>
          <a:bodyPr>
            <a:normAutofit fontScale="92500"/>
          </a:bodyPr>
          <a:lstStyle/>
          <a:p>
            <a:pPr algn="just">
              <a:buFont typeface="Wingdings" pitchFamily="2" charset="2"/>
              <a:buChar char="Ø"/>
            </a:pPr>
            <a:r>
              <a:rPr lang="id-ID" b="1" i="1" dirty="0" smtClean="0"/>
              <a:t>Strategi </a:t>
            </a:r>
            <a:r>
              <a:rPr lang="id-ID" dirty="0" smtClean="0"/>
              <a:t>:  </a:t>
            </a:r>
            <a:r>
              <a:rPr lang="id-ID" dirty="0"/>
              <a:t>(1) Pilihan isu : (a) pendidikan, (b) keberhasilan program GOLKAR,  dan (c) lapangan kerja untuk meraih simpatik dan dukungan pemilih pemula; (2) Programnya yaitu (a) program tatap muka pada perguruan-perguruan tinggi seluruh Indonesia (komunikasi langsung) dan presentasi program kerja, dari tingkat SLA sampai tingkat perguruan tinggi; (3) Pilihan media : televisi dan media cetak; menggunakan media sosialisasi yang langsung menjangkau atau mencapai pemilih-pemilih pemula di daerah-daerah pemilihan (DAPIL), seperti tv daerah dan media cetak daerah. Manfaatnya : (1) menarik simpatik pemilih pemula, (2) trust-building (membangun kepercayaan) dari kalangan pemilih pemula kepada PG; (3) Perkiraan hasilnya : simpatik dan dukungan dari kalangan pemilih pemula kepada PG akan meningkat. </a:t>
            </a:r>
          </a:p>
        </p:txBody>
      </p:sp>
    </p:spTree>
    <p:extLst>
      <p:ext uri="{BB962C8B-B14F-4D97-AF65-F5344CB8AC3E}">
        <p14:creationId xmlns="" xmlns:p14="http://schemas.microsoft.com/office/powerpoint/2010/main" val="14686849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976664"/>
          </a:xfrm>
        </p:spPr>
        <p:txBody>
          <a:bodyPr>
            <a:normAutofit fontScale="92500" lnSpcReduction="10000"/>
          </a:bodyPr>
          <a:lstStyle/>
          <a:p>
            <a:pPr marL="0" indent="0" algn="just">
              <a:buNone/>
            </a:pPr>
            <a:r>
              <a:rPr lang="id-ID" b="1" dirty="0" smtClean="0"/>
              <a:t>3. Strategi Meraih Dukungan Tenaga Kerja </a:t>
            </a:r>
          </a:p>
          <a:p>
            <a:pPr marL="0" indent="0" algn="just">
              <a:buNone/>
            </a:pPr>
            <a:endParaRPr lang="id-ID" dirty="0"/>
          </a:p>
          <a:p>
            <a:pPr algn="just">
              <a:buFont typeface="Wingdings" pitchFamily="2" charset="2"/>
              <a:buChar char="Ø"/>
            </a:pPr>
            <a:r>
              <a:rPr lang="id-ID" b="1" i="1" dirty="0" smtClean="0"/>
              <a:t>Isue:</a:t>
            </a:r>
            <a:r>
              <a:rPr lang="id-ID" dirty="0" smtClean="0"/>
              <a:t> Karyawan-karyawati </a:t>
            </a:r>
            <a:r>
              <a:rPr lang="id-ID" dirty="0"/>
              <a:t>(pekerja) sekitar 226.617 perusahan (data Desember 2012) di seluruh Indonesia merupakan pemilih sangat strategis menentukan kemenangan Pileg tahun 2014. Jumlah tenaga kerja di sektor formal dan informal berkisar 40 juta.  Pada pemilu 2004 dan 2009, partai politik yang mengklaim berbasis tenaga kerja, seperti Partai Buruh, Partai Pengusaha dan Pekerja, sulit meraih dukungan signifikan pada Pemilu. (RM, 4/3/2013) </a:t>
            </a:r>
          </a:p>
          <a:p>
            <a:pPr algn="just">
              <a:buFont typeface="Wingdings" pitchFamily="2" charset="2"/>
              <a:buChar char="Ø"/>
            </a:pPr>
            <a:r>
              <a:rPr lang="id-ID" b="1" i="1" dirty="0" smtClean="0"/>
              <a:t>Prospek: </a:t>
            </a:r>
            <a:r>
              <a:rPr lang="id-ID" dirty="0"/>
              <a:t>(1) secara nasional, segmen tenaga kerja terpecah di berbagai daerah dan kelompok pemilih; (2) kelompok tenaga kerja signifikan menambah jumlah perolehan suara atau pemilih pada Pemilu; (3) PG akan bersaingan dengan parpol lain, khususnya GERINDRA, yang selama ini membidik segmen pemilih kalangan tenaga kerja. </a:t>
            </a:r>
          </a:p>
          <a:p>
            <a:pPr marL="0" indent="0">
              <a:buNone/>
            </a:pPr>
            <a:endParaRPr lang="id-ID" dirty="0"/>
          </a:p>
        </p:txBody>
      </p:sp>
    </p:spTree>
    <p:extLst>
      <p:ext uri="{BB962C8B-B14F-4D97-AF65-F5344CB8AC3E}">
        <p14:creationId xmlns="" xmlns:p14="http://schemas.microsoft.com/office/powerpoint/2010/main" val="34499085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703912"/>
          </a:xfrm>
        </p:spPr>
        <p:txBody>
          <a:bodyPr>
            <a:normAutofit/>
          </a:bodyPr>
          <a:lstStyle/>
          <a:p>
            <a:pPr algn="just">
              <a:buFont typeface="Wingdings" pitchFamily="2" charset="2"/>
              <a:buChar char="Ø"/>
            </a:pPr>
            <a:r>
              <a:rPr lang="id-ID" b="1" i="1" dirty="0" smtClean="0"/>
              <a:t>Strategi:</a:t>
            </a:r>
            <a:r>
              <a:rPr lang="id-ID" dirty="0" smtClean="0"/>
              <a:t> </a:t>
            </a:r>
            <a:r>
              <a:rPr lang="id-ID" dirty="0"/>
              <a:t>(1) Isu : (a) kesejahteraan tenaga kerja;  (b) kebijakan mengurangi outsourcing;  (2) membuat pemetaan daerah kampanye berdasarkan pola kampanye; (3) mewadahi-menyalurkan aspirasi tenaga kerja per DAPIL dan program pembangunan ketenegakerjaan per daerah pemilihan merujuk pada aspirasi dari arus bawah (tenaga-kerja).  (4) Pilihan media : media konvergensi – digital media, sosial media, media cetak, media televisi—baik media daerah atau lokal maupun media nasional; Perkiraan hasil : (a) kepercayaan dan dukungan dari kalangan tenaga kerja akan meningkat ke PG, (b) kepentingan tenaga kerja terakomodir oleh PG, (c) aspirasi tenaga kerja terwadahi dan tersalurkan oleh PG. </a:t>
            </a:r>
          </a:p>
        </p:txBody>
      </p:sp>
    </p:spTree>
    <p:extLst>
      <p:ext uri="{BB962C8B-B14F-4D97-AF65-F5344CB8AC3E}">
        <p14:creationId xmlns="" xmlns:p14="http://schemas.microsoft.com/office/powerpoint/2010/main" val="8569758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6408712"/>
          </a:xfrm>
        </p:spPr>
        <p:txBody>
          <a:bodyPr>
            <a:normAutofit fontScale="85000" lnSpcReduction="20000"/>
          </a:bodyPr>
          <a:lstStyle/>
          <a:p>
            <a:pPr marL="0" indent="0">
              <a:buNone/>
            </a:pPr>
            <a:r>
              <a:rPr lang="id-ID" sz="3400" b="1" dirty="0" smtClean="0"/>
              <a:t>4. Strategi Meraih Dukungan Perempuan</a:t>
            </a:r>
          </a:p>
          <a:p>
            <a:pPr marL="0" indent="0">
              <a:buNone/>
            </a:pPr>
            <a:endParaRPr lang="id-ID" dirty="0"/>
          </a:p>
          <a:p>
            <a:pPr algn="just">
              <a:buFont typeface="Wingdings" pitchFamily="2" charset="2"/>
              <a:buChar char="Ø"/>
            </a:pPr>
            <a:r>
              <a:rPr lang="id-ID" sz="2700" b="1" i="1" dirty="0" smtClean="0"/>
              <a:t>Isue:</a:t>
            </a:r>
            <a:r>
              <a:rPr lang="id-ID" sz="2700" dirty="0" smtClean="0"/>
              <a:t> </a:t>
            </a:r>
            <a:r>
              <a:rPr lang="id-ID" sz="2700" dirty="0"/>
              <a:t>Pada Pemilu 2004 anggota DPR-RI perempuan berjumlah 61 orang (11,5 %) dan pria 489 orang (88,5 %). Pemilu 2009 : anggota DPR-RI perempuan sebanyak 101 orang (18.04%) dan laki-laki sebanyak 459 orang (81,6 %). Jumlah anggota Dewan Perwakilan Daerah (DPD) perempuan hasil pemilu 2004 berjumlah 26 orang (18,8%) dan pria 106 orang (80,2 %). Pada pemilu 2009 : anggota DPD perempuan berjumlah 34 orang (27,27 %) dan pria 98 orang atau (72,73 %). (Data Pemberdayaan Perempuan dan Perlindungan Anak/PP &amp;PA, 2013) Pemilu 2009 : sekitar 51% dari total pemilih 171.068.667 orang adalah perempuan. </a:t>
            </a:r>
          </a:p>
          <a:p>
            <a:pPr algn="just">
              <a:buFont typeface="Wingdings" pitchFamily="2" charset="2"/>
              <a:buChar char="Ø"/>
            </a:pPr>
            <a:r>
              <a:rPr lang="id-ID" sz="2700" b="1" i="1" dirty="0" smtClean="0"/>
              <a:t>Prospek:</a:t>
            </a:r>
            <a:r>
              <a:rPr lang="id-ID" sz="2700" dirty="0" smtClean="0"/>
              <a:t> </a:t>
            </a:r>
            <a:r>
              <a:rPr lang="id-ID" sz="2700" dirty="0"/>
              <a:t>(1) semua partai politik peserta Pemilu selalu menyusun strategi meraih simpatih dan dukungan dari pemilih perempuan. (2) Program umum Parpol untuk meraih simpatik dan dukungan pemilih perempuan yaitu pendidikan, lapangan kerja, politik, dan kepemimpinan. (3) Pemilih perempuan sangat menentukan kemenangan partai politik dalam meraih perolehan suara dukungan pada Pemilu dan Pilkada.</a:t>
            </a:r>
          </a:p>
          <a:p>
            <a:pPr marL="0" indent="0">
              <a:buNone/>
            </a:pPr>
            <a:endParaRPr lang="id-ID" dirty="0"/>
          </a:p>
        </p:txBody>
      </p:sp>
    </p:spTree>
    <p:extLst>
      <p:ext uri="{BB962C8B-B14F-4D97-AF65-F5344CB8AC3E}">
        <p14:creationId xmlns="" xmlns:p14="http://schemas.microsoft.com/office/powerpoint/2010/main" val="283141759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6192688"/>
          </a:xfrm>
        </p:spPr>
        <p:txBody>
          <a:bodyPr>
            <a:normAutofit/>
          </a:bodyPr>
          <a:lstStyle/>
          <a:p>
            <a:pPr algn="just">
              <a:buFont typeface="Wingdings" pitchFamily="2" charset="2"/>
              <a:buChar char="Ø"/>
            </a:pPr>
            <a:r>
              <a:rPr lang="id-ID" b="1" i="1" dirty="0" smtClean="0"/>
              <a:t>Strategi:</a:t>
            </a:r>
            <a:r>
              <a:rPr lang="id-ID" dirty="0" smtClean="0"/>
              <a:t>  </a:t>
            </a:r>
            <a:r>
              <a:rPr lang="id-ID" dirty="0"/>
              <a:t>(1) Strategi kampanye : membuat program yang mengakomodir kepentingan perempuan—ibu rumah-tangga, pekerja, TKW luar negeri, dan kaum perempuan yang aktif di bidang politik. (2) Isu dan program :  (a) partisipasi perempuan di berbagai bidang, (b) pemberdayaan perempuan di berbagai bidang, (c) kesejahteraan dan kesehatan perempuan. (3) Media : media konvergensi yang paling efektif menjangkau kelompok sasar perempuan per DAPIL;  Perkiraan hasil : (1) respons dan simpatik pemilih dari kalangan perempuan akan naik; (2) kepercayaan dan dukungan pemilih dari kalangan perempuan akan meningkat. </a:t>
            </a:r>
          </a:p>
        </p:txBody>
      </p:sp>
    </p:spTree>
    <p:extLst>
      <p:ext uri="{BB962C8B-B14F-4D97-AF65-F5344CB8AC3E}">
        <p14:creationId xmlns="" xmlns:p14="http://schemas.microsoft.com/office/powerpoint/2010/main" val="238791259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6048672"/>
          </a:xfrm>
        </p:spPr>
        <p:txBody>
          <a:bodyPr>
            <a:normAutofit fontScale="92500" lnSpcReduction="20000"/>
          </a:bodyPr>
          <a:lstStyle/>
          <a:p>
            <a:pPr marL="0" indent="0">
              <a:buNone/>
            </a:pPr>
            <a:r>
              <a:rPr lang="id-ID" sz="3100" b="1" dirty="0" smtClean="0"/>
              <a:t>5. Strategi Isu Dan Program</a:t>
            </a:r>
          </a:p>
          <a:p>
            <a:pPr marL="0" indent="0">
              <a:buNone/>
            </a:pPr>
            <a:endParaRPr lang="id-ID" dirty="0" smtClean="0"/>
          </a:p>
          <a:p>
            <a:pPr algn="just">
              <a:buFont typeface="Wingdings" pitchFamily="2" charset="2"/>
              <a:buChar char="Ø"/>
            </a:pPr>
            <a:r>
              <a:rPr lang="id-ID" b="1" i="1" dirty="0" smtClean="0"/>
              <a:t>Isue:</a:t>
            </a:r>
            <a:r>
              <a:rPr lang="id-ID" dirty="0" smtClean="0"/>
              <a:t> </a:t>
            </a:r>
            <a:r>
              <a:rPr lang="id-ID" dirty="0"/>
              <a:t>Sejak Pemilu tahun 2004, partai politik menggunakan isue publik sebagai alat atau instrumen menarik simpatik dan dukungan pada Pemilu dan Pilkada. Isu yang sangat kuat mempengaruhi simpatik dan dukungan publik pada Pemilu tahun 2004, tahun 2009 dan fase pra Pemilu 2014 ialah isu korupsi. (The New York Times, 1/4/2013) </a:t>
            </a:r>
          </a:p>
          <a:p>
            <a:pPr algn="just">
              <a:buFont typeface="Wingdings" pitchFamily="2" charset="2"/>
              <a:buChar char="Ø"/>
            </a:pPr>
            <a:r>
              <a:rPr lang="id-ID" b="1" i="1" dirty="0" smtClean="0"/>
              <a:t>Prospek :</a:t>
            </a:r>
            <a:r>
              <a:rPr lang="id-ID" dirty="0" smtClean="0"/>
              <a:t> </a:t>
            </a:r>
            <a:r>
              <a:rPr lang="id-ID" dirty="0"/>
              <a:t>(1) Isu umum menjelang Pemilu atau Pilkada yaitu (a) lapangan pekerjaan, (b) pendidikan, (c) kesehatan, (d) birokrasi, dan (e) kesejahteraan tenaga kerja dan keluarga di seluruh bidang—peternakan, kelautan, pertanian, perikanan, kehutanan, dan lain-lain. Ini enam isu umum yang dipergunakan oleh partai-partai politik untuk menarik simpatik dan dukungan pemilih pada Pemilu 2014. (2) Urutan isu yang paling kuat menarik simpatik dan dukungan pemilih yaitu (a) isu penegakan hukum, (b) isu korupsi. </a:t>
            </a:r>
          </a:p>
        </p:txBody>
      </p:sp>
    </p:spTree>
    <p:extLst>
      <p:ext uri="{BB962C8B-B14F-4D97-AF65-F5344CB8AC3E}">
        <p14:creationId xmlns="" xmlns:p14="http://schemas.microsoft.com/office/powerpoint/2010/main" val="203887707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703912"/>
          </a:xfrm>
        </p:spPr>
        <p:txBody>
          <a:bodyPr>
            <a:normAutofit/>
          </a:bodyPr>
          <a:lstStyle/>
          <a:p>
            <a:pPr algn="just">
              <a:buFont typeface="Wingdings" pitchFamily="2" charset="2"/>
              <a:buChar char="Ø"/>
            </a:pPr>
            <a:r>
              <a:rPr lang="id-ID" b="1" i="1" dirty="0" smtClean="0"/>
              <a:t>Strategi:</a:t>
            </a:r>
            <a:r>
              <a:rPr lang="id-ID" dirty="0" smtClean="0"/>
              <a:t> </a:t>
            </a:r>
            <a:r>
              <a:rPr lang="id-ID" dirty="0"/>
              <a:t>PG perlu menyusun  standardisasi nilai isu (level perhatian publik, dukungan publik, dan kepentingan publik serta dasar perumusan kebijakan) dan sistem pemantauan terhadap pergeseran isu dari waktu ke waktu per DAPIL; (2) PG perlu memiliki instrumen dan metode monitoring  pergeseran isu, keluhan, kepentingan, dan kebutuhan masyarakat (actors dan stakholders) dari waktu ke waktu, per wilayah dan per kelompok sasar—oposisi atau dukungan publik; (3) PG  perlu mempromosi isu-isu hukum per daerah, kelompok masyarakat, penengakkan hukum, dan perlindungan hukum terhadap hak-hak hukum rakyat, untuk menghasilkan keadilan sosial dan kesejahteraan untuk rakyat.</a:t>
            </a:r>
          </a:p>
        </p:txBody>
      </p:sp>
    </p:spTree>
    <p:extLst>
      <p:ext uri="{BB962C8B-B14F-4D97-AF65-F5344CB8AC3E}">
        <p14:creationId xmlns="" xmlns:p14="http://schemas.microsoft.com/office/powerpoint/2010/main" val="10758479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229600" cy="5559896"/>
          </a:xfrm>
        </p:spPr>
        <p:txBody>
          <a:bodyPr>
            <a:normAutofit lnSpcReduction="10000"/>
          </a:bodyPr>
          <a:lstStyle/>
          <a:p>
            <a:pPr marL="0" indent="0">
              <a:buNone/>
            </a:pPr>
            <a:r>
              <a:rPr lang="id-ID" dirty="0" smtClean="0"/>
              <a:t>Daftar Isi</a:t>
            </a:r>
          </a:p>
          <a:p>
            <a:pPr marL="571500" indent="-571500">
              <a:buFont typeface="+mj-lt"/>
              <a:buAutoNum type="romanUcPeriod"/>
            </a:pPr>
            <a:r>
              <a:rPr lang="id-ID" sz="2400" dirty="0" smtClean="0"/>
              <a:t>Pengantar </a:t>
            </a:r>
          </a:p>
          <a:p>
            <a:pPr marL="571500" indent="-571500">
              <a:buFont typeface="+mj-lt"/>
              <a:buAutoNum type="romanUcPeriod"/>
            </a:pPr>
            <a:r>
              <a:rPr lang="id-ID" sz="2400" dirty="0" smtClean="0"/>
              <a:t>Maksud dan Tujuan</a:t>
            </a:r>
          </a:p>
          <a:p>
            <a:pPr marL="571500" indent="-571500">
              <a:buFont typeface="+mj-lt"/>
              <a:buAutoNum type="romanUcPeriod"/>
            </a:pPr>
            <a:r>
              <a:rPr lang="id-ID" sz="2400" dirty="0"/>
              <a:t>Prioritas Program Kerja 2014-2019 </a:t>
            </a:r>
            <a:endParaRPr lang="id-ID" sz="2400" dirty="0" smtClean="0"/>
          </a:p>
          <a:p>
            <a:pPr marL="1154430" lvl="2" indent="-514350">
              <a:buFont typeface="+mj-lt"/>
              <a:buAutoNum type="alphaUcPeriod"/>
            </a:pPr>
            <a:r>
              <a:rPr lang="id-ID" sz="2400" dirty="0"/>
              <a:t>Konsolidasi </a:t>
            </a:r>
            <a:r>
              <a:rPr lang="id-ID" sz="2400" dirty="0" smtClean="0"/>
              <a:t>Partai</a:t>
            </a:r>
          </a:p>
          <a:p>
            <a:pPr marL="1154430" lvl="2" indent="-514350">
              <a:buFont typeface="+mj-lt"/>
              <a:buAutoNum type="alphaUcPeriod"/>
            </a:pPr>
            <a:r>
              <a:rPr lang="id-ID" sz="2400" dirty="0"/>
              <a:t>Kaderisasi </a:t>
            </a:r>
            <a:endParaRPr lang="id-ID" sz="2400" dirty="0" smtClean="0"/>
          </a:p>
          <a:p>
            <a:pPr marL="1154430" lvl="2" indent="-514350">
              <a:buFont typeface="+mj-lt"/>
              <a:buAutoNum type="alphaUcPeriod"/>
            </a:pPr>
            <a:r>
              <a:rPr lang="id-ID" sz="2400" dirty="0"/>
              <a:t>Kepercayaan Masyarakat (Trust-Building</a:t>
            </a:r>
            <a:r>
              <a:rPr lang="id-ID" sz="2400" dirty="0" smtClean="0"/>
              <a:t>)</a:t>
            </a:r>
          </a:p>
          <a:p>
            <a:pPr marL="1154430" lvl="2" indent="-514350">
              <a:buFont typeface="+mj-lt"/>
              <a:buAutoNum type="alphaUcPeriod"/>
            </a:pPr>
            <a:r>
              <a:rPr lang="id-ID" sz="2400" dirty="0"/>
              <a:t>Strategi Menggalang Dukungan </a:t>
            </a:r>
            <a:r>
              <a:rPr lang="id-ID" sz="2400" dirty="0" smtClean="0"/>
              <a:t>Rakyat</a:t>
            </a:r>
          </a:p>
          <a:p>
            <a:pPr marL="0" indent="0">
              <a:buNone/>
            </a:pPr>
            <a:r>
              <a:rPr lang="id-ID" sz="2400" dirty="0" smtClean="0">
                <a:solidFill>
                  <a:schemeClr val="accent2">
                    <a:lumMod val="60000"/>
                    <a:lumOff val="40000"/>
                  </a:schemeClr>
                </a:solidFill>
              </a:rPr>
              <a:t>IV.</a:t>
            </a:r>
            <a:r>
              <a:rPr lang="id-ID" sz="2400" dirty="0" smtClean="0"/>
              <a:t>   Sistem </a:t>
            </a:r>
            <a:r>
              <a:rPr lang="id-ID" sz="2400" dirty="0"/>
              <a:t>dan Metode Kerja </a:t>
            </a:r>
            <a:endParaRPr lang="id-ID" sz="2400" dirty="0" smtClean="0"/>
          </a:p>
          <a:p>
            <a:pPr marL="571500" indent="-571500">
              <a:buAutoNum type="romanUcPeriod" startAt="5"/>
            </a:pPr>
            <a:r>
              <a:rPr lang="id-ID" sz="2400" dirty="0" smtClean="0"/>
              <a:t>Group </a:t>
            </a:r>
            <a:r>
              <a:rPr lang="id-ID" sz="2400" dirty="0"/>
              <a:t>Map (Pemangku Kepentingan) </a:t>
            </a:r>
            <a:r>
              <a:rPr lang="id-ID" sz="2400" dirty="0" smtClean="0"/>
              <a:t>PG</a:t>
            </a:r>
          </a:p>
          <a:p>
            <a:pPr marL="1154430" lvl="2" indent="-514350">
              <a:buAutoNum type="alphaUcPeriod"/>
            </a:pPr>
            <a:r>
              <a:rPr lang="id-ID" sz="2400" dirty="0" smtClean="0"/>
              <a:t>Stakaholders </a:t>
            </a:r>
            <a:r>
              <a:rPr lang="id-ID" sz="2400" dirty="0"/>
              <a:t>(Pemangku Kepentingan) </a:t>
            </a:r>
            <a:r>
              <a:rPr lang="id-ID" sz="2400" dirty="0" smtClean="0"/>
              <a:t>Partai</a:t>
            </a:r>
          </a:p>
          <a:p>
            <a:pPr marL="1154430" lvl="2" indent="-514350">
              <a:buAutoNum type="alphaUcPeriod"/>
            </a:pPr>
            <a:r>
              <a:rPr lang="id-ID" sz="2400" dirty="0"/>
              <a:t>B. Simpul Mitra </a:t>
            </a:r>
            <a:r>
              <a:rPr lang="id-ID" sz="2400" dirty="0" smtClean="0"/>
              <a:t>Strategis</a:t>
            </a:r>
          </a:p>
          <a:p>
            <a:pPr marL="571500" indent="-571500">
              <a:buAutoNum type="romanUcPeriod" startAt="5"/>
            </a:pPr>
            <a:r>
              <a:rPr lang="id-ID" sz="2400" dirty="0"/>
              <a:t>Outputs dan Outcomes Program Kerja (Jangka Panjang) </a:t>
            </a:r>
            <a:endParaRPr lang="id-ID" sz="2400" dirty="0" smtClean="0"/>
          </a:p>
          <a:p>
            <a:pPr marL="514350" indent="-514350">
              <a:buFont typeface="+mj-lt"/>
              <a:buAutoNum type="alphaUcPeriod"/>
            </a:pPr>
            <a:endParaRPr lang="id-ID" dirty="0" smtClean="0"/>
          </a:p>
          <a:p>
            <a:pPr marL="514350" indent="-514350">
              <a:buFont typeface="+mj-lt"/>
              <a:buAutoNum type="alphaUcPeriod"/>
            </a:pPr>
            <a:endParaRPr lang="id-ID" dirty="0"/>
          </a:p>
          <a:p>
            <a:pPr marL="0" indent="0">
              <a:buNone/>
            </a:pPr>
            <a:endParaRPr lang="id-ID" dirty="0" smtClean="0"/>
          </a:p>
          <a:p>
            <a:pPr marL="571500" indent="-571500">
              <a:buFont typeface="+mj-lt"/>
              <a:buAutoNum type="romanUcPeriod"/>
            </a:pPr>
            <a:endParaRPr lang="id-ID" dirty="0" smtClean="0"/>
          </a:p>
          <a:p>
            <a:pPr marL="571500" indent="-571500">
              <a:buFont typeface="+mj-lt"/>
              <a:buAutoNum type="romanUcPeriod"/>
            </a:pPr>
            <a:endParaRPr lang="id-ID" dirty="0" smtClean="0"/>
          </a:p>
          <a:p>
            <a:pPr marL="571500" indent="-571500">
              <a:buFont typeface="+mj-lt"/>
              <a:buAutoNum type="romanUcPeriod"/>
            </a:pPr>
            <a:endParaRPr lang="id-ID" dirty="0" smtClean="0"/>
          </a:p>
          <a:p>
            <a:pPr marL="0" indent="0">
              <a:buNone/>
            </a:pPr>
            <a:endParaRPr lang="id-ID" dirty="0"/>
          </a:p>
        </p:txBody>
      </p:sp>
    </p:spTree>
    <p:extLst>
      <p:ext uri="{BB962C8B-B14F-4D97-AF65-F5344CB8AC3E}">
        <p14:creationId xmlns="" xmlns:p14="http://schemas.microsoft.com/office/powerpoint/2010/main" val="35765518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775920"/>
          </a:xfrm>
        </p:spPr>
        <p:txBody>
          <a:bodyPr>
            <a:normAutofit fontScale="92500" lnSpcReduction="10000"/>
          </a:bodyPr>
          <a:lstStyle/>
          <a:p>
            <a:pPr marL="0" indent="0">
              <a:buNone/>
            </a:pPr>
            <a:r>
              <a:rPr lang="id-ID" sz="3000" b="1" dirty="0" smtClean="0"/>
              <a:t>6. Strategi Jaringan Global</a:t>
            </a:r>
          </a:p>
          <a:p>
            <a:pPr marL="0" indent="0">
              <a:buNone/>
            </a:pPr>
            <a:endParaRPr lang="id-ID" dirty="0"/>
          </a:p>
          <a:p>
            <a:pPr marL="0" indent="0" algn="just">
              <a:buNone/>
            </a:pPr>
            <a:r>
              <a:rPr lang="id-ID" b="1" i="1" dirty="0" smtClean="0"/>
              <a:t>Isue:</a:t>
            </a:r>
            <a:r>
              <a:rPr lang="id-ID" dirty="0" smtClean="0"/>
              <a:t> </a:t>
            </a:r>
            <a:r>
              <a:rPr lang="id-ID" dirty="0"/>
              <a:t>Nilai ekspor RI ke AS sebesar 16,7 miliar dollar AS. Nilai impor RI dari AS sebesar 16,66 miliar dollar AS. (BPS, 2013; Xinhua, 2013). Kepentingan Jepang di Indonesia : (a) ekonomi, (b) keamanan, (c) politik, dan (d) people-to-people relations. (Kemenlu Jepang, 18/1/2013). Nilai perdagangan Uni Eropa (UE) dan RI tahun 2012 mencapai lebih dari 32 miliar dollar AS.  RI menikmati surplus perdagangan sekitar 4 miliar dollar AS. Nilai perdagangan RI-UE diperkirakan meningkat di masa datang. (Antara, 9/4/2013) Perdagangan RI-Cina naik tajam sejak 2003, khususnya setelah implementasi ACFTA sejak awal 2010. Nilai perdagangan RI-Cina tahun 2003 berkisar 3,8 miliar dollar AS dan naik hampir 10 kali lipat pada level 36,1 miliar tahun 2010. (IISD, 5/3/2013). </a:t>
            </a:r>
          </a:p>
          <a:p>
            <a:pPr marL="0" indent="0">
              <a:buNone/>
            </a:pPr>
            <a:endParaRPr lang="id-ID" dirty="0"/>
          </a:p>
        </p:txBody>
      </p:sp>
    </p:spTree>
    <p:extLst>
      <p:ext uri="{BB962C8B-B14F-4D97-AF65-F5344CB8AC3E}">
        <p14:creationId xmlns="" xmlns:p14="http://schemas.microsoft.com/office/powerpoint/2010/main" val="208337546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6120680"/>
          </a:xfrm>
        </p:spPr>
        <p:txBody>
          <a:bodyPr>
            <a:normAutofit fontScale="92500"/>
          </a:bodyPr>
          <a:lstStyle/>
          <a:p>
            <a:pPr algn="just">
              <a:buFont typeface="Wingdings" pitchFamily="2" charset="2"/>
              <a:buChar char="Ø"/>
            </a:pPr>
            <a:r>
              <a:rPr lang="id-ID" b="1" i="1" dirty="0" smtClean="0"/>
              <a:t>Prospek :</a:t>
            </a:r>
            <a:r>
              <a:rPr lang="id-ID" dirty="0" smtClean="0"/>
              <a:t> </a:t>
            </a:r>
            <a:r>
              <a:rPr lang="id-ID" dirty="0"/>
              <a:t>(1) Kepentingan AS (ekonomi dan pertahanan) sangat besar di Indonesia; (2) kepentingan AS dalam hubungan RI yaitu (a) kerjasama ekonomi, (b) keamanan aset-aset perusahan, (c) kerjasama militer; (3) Sedangkan kepentingan Uni Eropa (UE) dalam hubungan dengan RI yaitu (a) kerjasama RI-UE di berbagai bidang, (b) kepastian hukum dan jaminan hukum (legal guarantee dan legal protection) kerjasama di semua sektor antara RI-UE; (4) Kepetingan Jepang dan Cina dalam hubungannya dengan RI yaitu (a) pengamanan investasi, (b) perlindungan bisnis yang telah dibangun lama; </a:t>
            </a:r>
          </a:p>
          <a:p>
            <a:pPr algn="just">
              <a:buFont typeface="Wingdings" pitchFamily="2" charset="2"/>
              <a:buChar char="Ø"/>
            </a:pPr>
            <a:r>
              <a:rPr lang="id-ID" b="1" i="1" dirty="0" smtClean="0"/>
              <a:t>Strategi:  </a:t>
            </a:r>
            <a:r>
              <a:rPr lang="id-ID" dirty="0" smtClean="0"/>
              <a:t>(</a:t>
            </a:r>
            <a:r>
              <a:rPr lang="id-ID" dirty="0"/>
              <a:t>1) PG perlu mengelola dan mengawal nilai strategis NKRI baik di bidang politik, ekonomi, dan keamanan kawasan ASEAN dan Asia Pasifik. (2) PG mengelola manfaat bagi NKRI dari hubungan dengan UE, Jepang, RRC, Korsel, dan AS selama ini.</a:t>
            </a:r>
          </a:p>
          <a:p>
            <a:pPr marL="0" indent="0">
              <a:buNone/>
            </a:pPr>
            <a:endParaRPr lang="id-ID" dirty="0"/>
          </a:p>
        </p:txBody>
      </p:sp>
    </p:spTree>
    <p:extLst>
      <p:ext uri="{BB962C8B-B14F-4D97-AF65-F5344CB8AC3E}">
        <p14:creationId xmlns="" xmlns:p14="http://schemas.microsoft.com/office/powerpoint/2010/main" val="381699284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6120680"/>
          </a:xfrm>
        </p:spPr>
        <p:txBody>
          <a:bodyPr>
            <a:normAutofit fontScale="92500" lnSpcReduction="10000"/>
          </a:bodyPr>
          <a:lstStyle/>
          <a:p>
            <a:pPr marL="0" indent="0">
              <a:buNone/>
            </a:pPr>
            <a:r>
              <a:rPr lang="id-ID" b="1" dirty="0" smtClean="0"/>
              <a:t>7. Strategi Mesin Partai (</a:t>
            </a:r>
            <a:r>
              <a:rPr lang="id-ID" b="1" dirty="0"/>
              <a:t>DPC)</a:t>
            </a:r>
          </a:p>
          <a:p>
            <a:pPr marL="0" indent="0">
              <a:buNone/>
            </a:pPr>
            <a:endParaRPr lang="id-ID" dirty="0" smtClean="0"/>
          </a:p>
          <a:p>
            <a:pPr algn="just">
              <a:buFont typeface="Wingdings" pitchFamily="2" charset="2"/>
              <a:buChar char="Ø"/>
            </a:pPr>
            <a:r>
              <a:rPr lang="id-ID" sz="2700" b="1" i="1" dirty="0" smtClean="0"/>
              <a:t>Isue: </a:t>
            </a:r>
            <a:r>
              <a:rPr lang="id-ID" sz="2700" dirty="0"/>
              <a:t>Kinerja partai politik dan pemerintah dapat diukur dari pelaksanakan fungsi-fungsi sistem komunikasi politik, seperti artikulasi kepentingan, agregasi kepentingan, rekrutmen, sosialisasi politik, kaderisasi, dan perumusan keputusan-keputusan politik (Gabriel Almond &amp; James S. Coleman (eds.), 1960) dari tingkat daerah sampai tingkat Pusat. Ujung tombak pelaksanaan fungsi-fungsi ini ialah Dewan Pimpinan Cabang (DPC). </a:t>
            </a:r>
          </a:p>
          <a:p>
            <a:pPr algn="just">
              <a:buFont typeface="Wingdings" pitchFamily="2" charset="2"/>
              <a:buChar char="Ø"/>
            </a:pPr>
            <a:r>
              <a:rPr lang="id-ID" sz="2700" b="1" i="1" dirty="0" smtClean="0"/>
              <a:t>Prospek: </a:t>
            </a:r>
            <a:r>
              <a:rPr lang="id-ID" sz="2700" dirty="0" smtClean="0"/>
              <a:t>(</a:t>
            </a:r>
            <a:r>
              <a:rPr lang="id-ID" sz="2700" dirty="0"/>
              <a:t>1) DPC umumnya hanya menunggu instruksi DPP dalam melaksanakan berbagai program kerja. (2)  DPC kurang peka terhadap dinamika lingkungan dan isu-isu per daerah, seperti tanah, pertanian, perempuan, lapangan kerja, pendidikan, dan lain-lain. (3) DPC hanya bekerja pada masa-masa kampanye Pilkada dan Pemilu. </a:t>
            </a:r>
          </a:p>
        </p:txBody>
      </p:sp>
    </p:spTree>
    <p:extLst>
      <p:ext uri="{BB962C8B-B14F-4D97-AF65-F5344CB8AC3E}">
        <p14:creationId xmlns="" xmlns:p14="http://schemas.microsoft.com/office/powerpoint/2010/main" val="153112577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229600" cy="5559896"/>
          </a:xfrm>
        </p:spPr>
        <p:txBody>
          <a:bodyPr>
            <a:normAutofit fontScale="92500" lnSpcReduction="10000"/>
          </a:bodyPr>
          <a:lstStyle/>
          <a:p>
            <a:pPr algn="just">
              <a:buFont typeface="Wingdings" pitchFamily="2" charset="2"/>
              <a:buChar char="Ø"/>
            </a:pPr>
            <a:r>
              <a:rPr lang="id-ID" b="1" i="1" dirty="0" smtClean="0"/>
              <a:t>Strategi:  </a:t>
            </a:r>
            <a:r>
              <a:rPr lang="id-ID" dirty="0" smtClean="0"/>
              <a:t>(</a:t>
            </a:r>
            <a:r>
              <a:rPr lang="id-ID" dirty="0"/>
              <a:t>1) DPP  mendorong setiap DPC agar menyusun program-program unggulan dan berkelanjutan per daerah, sesuai dengan lingkungan, kebutuhan masyarakat, dan visi-misi PG yang tidak terpateri hanya pada program instan dan jangka pendek untuk kebutuhan kampanye Pilkada dan Pemilu; (2) DPP mendorong DPC  melaksanakan program perbaikan dan peningkatan kinerja pemerintahan dari tingkat daerah sampai tingkat Pusat, antara lain : (a) peningkatan partisipasi publik dalam pembangunan per daerah; (b) peningkatan karya-karya voluntir untuk sektor pendidikan, sosial, dan kemasyarakat per daerah yang smenghasilkan kemajuan masyarakat per daerah dan pelestarian lingkungannya; (c) penyusunan dan pelaksanaan program-prgram khusus pemecahan masalah masyarakat dan lingkungan per daerah-daerah. (3) DPC dijadikan Basis Penggerak Masyarakat Pemilih. </a:t>
            </a:r>
          </a:p>
        </p:txBody>
      </p:sp>
    </p:spTree>
    <p:extLst>
      <p:ext uri="{BB962C8B-B14F-4D97-AF65-F5344CB8AC3E}">
        <p14:creationId xmlns="" xmlns:p14="http://schemas.microsoft.com/office/powerpoint/2010/main" val="281028220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432048"/>
          </a:xfrm>
        </p:spPr>
        <p:txBody>
          <a:bodyPr>
            <a:normAutofit fontScale="90000"/>
          </a:bodyPr>
          <a:lstStyle/>
          <a:p>
            <a:pPr algn="ctr"/>
            <a:r>
              <a:rPr lang="id-ID" sz="3200" b="1" dirty="0" smtClean="0">
                <a:latin typeface="+mn-lt"/>
              </a:rPr>
              <a:t>Sistem </a:t>
            </a:r>
            <a:r>
              <a:rPr lang="id-ID" sz="3200" b="1" dirty="0">
                <a:latin typeface="+mn-lt"/>
              </a:rPr>
              <a:t>dan Metode Kerja </a:t>
            </a:r>
          </a:p>
        </p:txBody>
      </p:sp>
      <p:sp>
        <p:nvSpPr>
          <p:cNvPr id="3" name="Content Placeholder 2"/>
          <p:cNvSpPr>
            <a:spLocks noGrp="1"/>
          </p:cNvSpPr>
          <p:nvPr>
            <p:ph idx="1"/>
          </p:nvPr>
        </p:nvSpPr>
        <p:spPr>
          <a:xfrm>
            <a:off x="467544" y="1124744"/>
            <a:ext cx="8229600" cy="5616624"/>
          </a:xfrm>
        </p:spPr>
        <p:txBody>
          <a:bodyPr>
            <a:normAutofit/>
          </a:bodyPr>
          <a:lstStyle/>
          <a:p>
            <a:pPr marL="0" indent="0" algn="just">
              <a:buNone/>
            </a:pPr>
            <a:r>
              <a:rPr lang="id-ID" sz="2700" dirty="0"/>
              <a:t>Sistem dan kerangka rancang-bangun program kerja PENINGKATAN KINERJA PG Tahun 2014-2019 ini ialah pencerdasan pola pikir, satu semangat dan harapan untuk meletakkan dasar, lahir, tumbuh, dan lestarinya tata-kehidupan baru NKRI yang adil, stabil, lestari, cerdas, sejahtera, damai, dan tertib berdasarkan (1) Ketuhanan Yang Maha Esa, (2) Kemanusiaan yang adil dan beradab, (3) Persatuan Indonesia, (4) Kerakyatan yang dipimpin oleh hikmat kebijaksanaan dalam permusyawaratan dan perwakilan, dan (5) Keadilan sosial bagi seluruh rakyat Indonesia (Alinea IV Pembukaan UUD 1945). </a:t>
            </a:r>
          </a:p>
        </p:txBody>
      </p:sp>
    </p:spTree>
    <p:extLst>
      <p:ext uri="{BB962C8B-B14F-4D97-AF65-F5344CB8AC3E}">
        <p14:creationId xmlns="" xmlns:p14="http://schemas.microsoft.com/office/powerpoint/2010/main" val="398554238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4664"/>
            <a:ext cx="8229600" cy="720080"/>
          </a:xfrm>
        </p:spPr>
        <p:txBody>
          <a:bodyPr>
            <a:normAutofit/>
          </a:bodyPr>
          <a:lstStyle/>
          <a:p>
            <a:pPr algn="ctr"/>
            <a:r>
              <a:rPr lang="id-ID" sz="2800" b="1" dirty="0" smtClean="0">
                <a:latin typeface="+mn-lt"/>
              </a:rPr>
              <a:t>Group Map (</a:t>
            </a:r>
            <a:r>
              <a:rPr lang="id-ID" sz="2800" b="1" dirty="0">
                <a:latin typeface="+mn-lt"/>
              </a:rPr>
              <a:t>Pemangku Kepentingan) </a:t>
            </a:r>
            <a:r>
              <a:rPr lang="id-ID" sz="2800" b="1" dirty="0" smtClean="0">
                <a:latin typeface="+mn-lt"/>
              </a:rPr>
              <a:t>PG</a:t>
            </a:r>
            <a:endParaRPr lang="id-ID" sz="2800" b="1" dirty="0">
              <a:latin typeface="+mn-lt"/>
            </a:endParaRPr>
          </a:p>
        </p:txBody>
      </p:sp>
      <p:sp>
        <p:nvSpPr>
          <p:cNvPr id="3" name="Content Placeholder 2"/>
          <p:cNvSpPr>
            <a:spLocks noGrp="1"/>
          </p:cNvSpPr>
          <p:nvPr>
            <p:ph idx="1"/>
          </p:nvPr>
        </p:nvSpPr>
        <p:spPr>
          <a:xfrm>
            <a:off x="467544" y="1437687"/>
            <a:ext cx="8229600" cy="5231673"/>
          </a:xfrm>
        </p:spPr>
        <p:txBody>
          <a:bodyPr>
            <a:normAutofit lnSpcReduction="10000"/>
          </a:bodyPr>
          <a:lstStyle/>
          <a:p>
            <a:pPr marL="0" indent="0" algn="just">
              <a:buNone/>
            </a:pPr>
            <a:r>
              <a:rPr lang="id-ID" sz="2400" b="1" dirty="0" smtClean="0"/>
              <a:t>A. Stakaholders (Pemangku Kepentingan) Partai</a:t>
            </a:r>
            <a:endParaRPr lang="id-ID" sz="2400" b="1" dirty="0"/>
          </a:p>
          <a:p>
            <a:pPr marL="880110" lvl="1" indent="-514350" algn="just">
              <a:buFont typeface="+mj-lt"/>
              <a:buAutoNum type="arabicParenR"/>
            </a:pPr>
            <a:r>
              <a:rPr lang="id-ID" dirty="0" smtClean="0"/>
              <a:t>Rakyat : Pemilih, Non-pemilih, anggota PG, dan non-anggota PG.</a:t>
            </a:r>
          </a:p>
          <a:p>
            <a:pPr marL="880110" lvl="1" indent="-514350" algn="just">
              <a:buFont typeface="+mj-lt"/>
              <a:buAutoNum type="arabicParenR"/>
            </a:pPr>
            <a:r>
              <a:rPr lang="id-ID" dirty="0" smtClean="0"/>
              <a:t>Pemerintah : Pasal 22E UUD 1945 (KPU, KPUD) dan Mahkamah Konstitusi.</a:t>
            </a:r>
          </a:p>
          <a:p>
            <a:pPr marL="880110" lvl="1" indent="-514350" algn="just">
              <a:buFont typeface="+mj-lt"/>
              <a:buAutoNum type="arabicParenR"/>
            </a:pPr>
            <a:r>
              <a:rPr lang="id-ID" dirty="0" smtClean="0"/>
              <a:t>Pasar (Markets) : corporations, fund managers, brokers, traders, dealers, investors, companies, market analysts, etc.</a:t>
            </a:r>
          </a:p>
          <a:p>
            <a:pPr marL="880110" lvl="1" indent="-514350" algn="just">
              <a:buFont typeface="+mj-lt"/>
              <a:buAutoNum type="arabicParenR"/>
            </a:pPr>
            <a:r>
              <a:rPr lang="id-ID" dirty="0" smtClean="0"/>
              <a:t>Press, Civil Societies, International Communities &amp; Third Parties :</a:t>
            </a:r>
          </a:p>
          <a:p>
            <a:pPr lvl="2" algn="just">
              <a:buFont typeface="Wingdings" pitchFamily="2" charset="2"/>
              <a:buChar char="Ø"/>
            </a:pPr>
            <a:r>
              <a:rPr lang="id-ID" dirty="0" smtClean="0"/>
              <a:t>environmental groups </a:t>
            </a:r>
          </a:p>
          <a:p>
            <a:pPr lvl="2" algn="just">
              <a:buFont typeface="Wingdings" pitchFamily="2" charset="2"/>
              <a:buChar char="Ø"/>
            </a:pPr>
            <a:r>
              <a:rPr lang="id-ID" dirty="0" smtClean="0"/>
              <a:t>religious organizations </a:t>
            </a:r>
          </a:p>
          <a:p>
            <a:pPr lvl="2" algn="just">
              <a:buFont typeface="Wingdings" pitchFamily="2" charset="2"/>
              <a:buChar char="Ø"/>
            </a:pPr>
            <a:r>
              <a:rPr lang="id-ID" dirty="0" smtClean="0"/>
              <a:t>community based-organizations </a:t>
            </a:r>
          </a:p>
          <a:p>
            <a:pPr lvl="2" algn="just">
              <a:buFont typeface="Wingdings" pitchFamily="2" charset="2"/>
              <a:buChar char="Ø"/>
            </a:pPr>
            <a:r>
              <a:rPr lang="id-ID" dirty="0" smtClean="0"/>
              <a:t>people’s organizations </a:t>
            </a:r>
          </a:p>
          <a:p>
            <a:pPr marL="0" indent="0">
              <a:buNone/>
            </a:pPr>
            <a:endParaRPr lang="id-ID" dirty="0"/>
          </a:p>
        </p:txBody>
      </p:sp>
    </p:spTree>
    <p:extLst>
      <p:ext uri="{BB962C8B-B14F-4D97-AF65-F5344CB8AC3E}">
        <p14:creationId xmlns="" xmlns:p14="http://schemas.microsoft.com/office/powerpoint/2010/main" val="212525553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6712"/>
            <a:ext cx="8229600" cy="5487888"/>
          </a:xfrm>
        </p:spPr>
        <p:txBody>
          <a:bodyPr>
            <a:normAutofit fontScale="92500" lnSpcReduction="10000"/>
          </a:bodyPr>
          <a:lstStyle/>
          <a:p>
            <a:pPr lvl="1">
              <a:buFont typeface="Wingdings" pitchFamily="2" charset="2"/>
              <a:buChar char="Ø"/>
            </a:pPr>
            <a:r>
              <a:rPr lang="id-ID" dirty="0"/>
              <a:t>gender organizations </a:t>
            </a:r>
          </a:p>
          <a:p>
            <a:pPr lvl="1">
              <a:buFont typeface="Wingdings" pitchFamily="2" charset="2"/>
              <a:buChar char="Ø"/>
            </a:pPr>
            <a:r>
              <a:rPr lang="id-ID" dirty="0"/>
              <a:t>think tank </a:t>
            </a:r>
            <a:endParaRPr lang="id-ID" dirty="0" smtClean="0"/>
          </a:p>
          <a:p>
            <a:pPr lvl="1">
              <a:buFont typeface="Wingdings" pitchFamily="2" charset="2"/>
              <a:buChar char="Ø"/>
            </a:pPr>
            <a:r>
              <a:rPr lang="id-ID" dirty="0" smtClean="0"/>
              <a:t>research </a:t>
            </a:r>
            <a:r>
              <a:rPr lang="id-ID" dirty="0"/>
              <a:t>organizations </a:t>
            </a:r>
          </a:p>
          <a:p>
            <a:pPr lvl="1">
              <a:buFont typeface="Wingdings" pitchFamily="2" charset="2"/>
              <a:buChar char="Ø"/>
            </a:pPr>
            <a:r>
              <a:rPr lang="id-ID" dirty="0"/>
              <a:t>cooperations </a:t>
            </a:r>
          </a:p>
          <a:p>
            <a:pPr lvl="1">
              <a:buFont typeface="Wingdings" pitchFamily="2" charset="2"/>
              <a:buChar char="Ø"/>
            </a:pPr>
            <a:r>
              <a:rPr lang="id-ID" dirty="0"/>
              <a:t>business clubs</a:t>
            </a:r>
          </a:p>
          <a:p>
            <a:pPr lvl="1">
              <a:buFont typeface="Wingdings" pitchFamily="2" charset="2"/>
              <a:buChar char="Ø"/>
            </a:pPr>
            <a:r>
              <a:rPr lang="id-ID" dirty="0"/>
              <a:t>civic clubs</a:t>
            </a:r>
          </a:p>
          <a:p>
            <a:pPr lvl="1">
              <a:buFont typeface="Wingdings" pitchFamily="2" charset="2"/>
              <a:buChar char="Ø"/>
            </a:pPr>
            <a:r>
              <a:rPr lang="id-ID" dirty="0"/>
              <a:t>key academics</a:t>
            </a:r>
          </a:p>
          <a:p>
            <a:pPr lvl="1">
              <a:buFont typeface="Wingdings" pitchFamily="2" charset="2"/>
              <a:buChar char="Ø"/>
            </a:pPr>
            <a:r>
              <a:rPr lang="id-ID" dirty="0"/>
              <a:t>private voluntary organizations </a:t>
            </a:r>
          </a:p>
          <a:p>
            <a:pPr lvl="1">
              <a:buFont typeface="Wingdings" pitchFamily="2" charset="2"/>
              <a:buChar char="Ø"/>
            </a:pPr>
            <a:r>
              <a:rPr lang="id-ID" dirty="0"/>
              <a:t>culture groups</a:t>
            </a:r>
          </a:p>
          <a:p>
            <a:pPr lvl="1">
              <a:buFont typeface="Wingdings" pitchFamily="2" charset="2"/>
              <a:buChar char="Ø"/>
            </a:pPr>
            <a:r>
              <a:rPr lang="id-ID" dirty="0"/>
              <a:t>NGOs (lembaga swadaya masyarakat)</a:t>
            </a:r>
          </a:p>
          <a:p>
            <a:pPr lvl="1">
              <a:buFont typeface="Wingdings" pitchFamily="2" charset="2"/>
              <a:buChar char="Ø"/>
            </a:pPr>
            <a:r>
              <a:rPr lang="id-ID" dirty="0"/>
              <a:t>Charity groups </a:t>
            </a:r>
          </a:p>
          <a:p>
            <a:pPr lvl="1">
              <a:buFont typeface="Wingdings" pitchFamily="2" charset="2"/>
              <a:buChar char="Ø"/>
            </a:pPr>
            <a:r>
              <a:rPr lang="id-ID" dirty="0"/>
              <a:t>Sport clubs</a:t>
            </a:r>
          </a:p>
          <a:p>
            <a:pPr lvl="1">
              <a:buFont typeface="Wingdings" pitchFamily="2" charset="2"/>
              <a:buChar char="Ø"/>
            </a:pPr>
            <a:r>
              <a:rPr lang="id-ID" dirty="0"/>
              <a:t>Consumer groups </a:t>
            </a:r>
          </a:p>
          <a:p>
            <a:pPr lvl="1">
              <a:buFont typeface="Wingdings" pitchFamily="2" charset="2"/>
              <a:buChar char="Ø"/>
            </a:pPr>
            <a:r>
              <a:rPr lang="id-ID" dirty="0"/>
              <a:t>Professional groups</a:t>
            </a:r>
          </a:p>
          <a:p>
            <a:pPr marL="0" indent="0">
              <a:buNone/>
            </a:pPr>
            <a:endParaRPr lang="id-ID" dirty="0"/>
          </a:p>
        </p:txBody>
      </p:sp>
    </p:spTree>
    <p:extLst>
      <p:ext uri="{BB962C8B-B14F-4D97-AF65-F5344CB8AC3E}">
        <p14:creationId xmlns="" xmlns:p14="http://schemas.microsoft.com/office/powerpoint/2010/main" val="153964154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6264696"/>
          </a:xfrm>
        </p:spPr>
        <p:txBody>
          <a:bodyPr>
            <a:normAutofit fontScale="77500" lnSpcReduction="20000"/>
          </a:bodyPr>
          <a:lstStyle/>
          <a:p>
            <a:pPr marL="0" indent="0">
              <a:buNone/>
            </a:pPr>
            <a:r>
              <a:rPr lang="id-ID" sz="3100" b="1" dirty="0"/>
              <a:t>B. Simpul Mitra Strategis</a:t>
            </a:r>
          </a:p>
          <a:p>
            <a:pPr marL="0" indent="0">
              <a:buNone/>
            </a:pPr>
            <a:endParaRPr lang="id-ID" dirty="0" smtClean="0"/>
          </a:p>
          <a:p>
            <a:pPr marL="514350" indent="-514350">
              <a:buFont typeface="+mj-lt"/>
              <a:buAutoNum type="alphaLcParenR"/>
            </a:pPr>
            <a:r>
              <a:rPr lang="id-ID" dirty="0" smtClean="0"/>
              <a:t>Jaringan </a:t>
            </a:r>
            <a:r>
              <a:rPr lang="id-ID" dirty="0"/>
              <a:t>partai </a:t>
            </a:r>
            <a:r>
              <a:rPr lang="id-ID" dirty="0" smtClean="0"/>
              <a:t>pendukung;</a:t>
            </a:r>
          </a:p>
          <a:p>
            <a:pPr marL="514350" indent="-514350">
              <a:buFont typeface="+mj-lt"/>
              <a:buAutoNum type="alphaLcParenR"/>
            </a:pPr>
            <a:r>
              <a:rPr lang="id-ID" dirty="0" smtClean="0"/>
              <a:t>Ormas-ormas; </a:t>
            </a:r>
          </a:p>
          <a:p>
            <a:pPr marL="514350" indent="-514350">
              <a:buFont typeface="+mj-lt"/>
              <a:buAutoNum type="alphaLcParenR"/>
            </a:pPr>
            <a:r>
              <a:rPr lang="id-ID" dirty="0" smtClean="0"/>
              <a:t>Perguruan </a:t>
            </a:r>
            <a:r>
              <a:rPr lang="id-ID" dirty="0"/>
              <a:t>tinggi, universitas </a:t>
            </a:r>
            <a:r>
              <a:rPr lang="id-ID" dirty="0" smtClean="0"/>
              <a:t>dll; </a:t>
            </a:r>
          </a:p>
          <a:p>
            <a:pPr marL="514350" indent="-514350">
              <a:buFont typeface="+mj-lt"/>
              <a:buAutoNum type="alphaLcParenR"/>
            </a:pPr>
            <a:r>
              <a:rPr lang="id-ID" dirty="0" smtClean="0"/>
              <a:t>Klub-klub </a:t>
            </a:r>
            <a:r>
              <a:rPr lang="id-ID" dirty="0"/>
              <a:t>anak </a:t>
            </a:r>
            <a:r>
              <a:rPr lang="id-ID" dirty="0" smtClean="0"/>
              <a:t>sekolah; </a:t>
            </a:r>
          </a:p>
          <a:p>
            <a:pPr marL="514350" indent="-514350">
              <a:buFont typeface="+mj-lt"/>
              <a:buAutoNum type="alphaLcParenR"/>
            </a:pPr>
            <a:r>
              <a:rPr lang="id-ID" dirty="0" smtClean="0"/>
              <a:t>Kelompok </a:t>
            </a:r>
            <a:r>
              <a:rPr lang="id-ID" dirty="0"/>
              <a:t>profesional </a:t>
            </a:r>
            <a:r>
              <a:rPr lang="id-ID" dirty="0" smtClean="0"/>
              <a:t>kota; </a:t>
            </a:r>
          </a:p>
          <a:p>
            <a:pPr marL="514350" indent="-514350">
              <a:buFont typeface="+mj-lt"/>
              <a:buAutoNum type="alphaLcParenR"/>
            </a:pPr>
            <a:r>
              <a:rPr lang="id-ID" dirty="0" smtClean="0"/>
              <a:t>Organisasi keagamaan; </a:t>
            </a:r>
          </a:p>
          <a:p>
            <a:pPr marL="514350" indent="-514350">
              <a:buFont typeface="+mj-lt"/>
              <a:buAutoNum type="alphaLcParenR"/>
            </a:pPr>
            <a:r>
              <a:rPr lang="id-ID" dirty="0" smtClean="0"/>
              <a:t>Kalangan investor; </a:t>
            </a:r>
          </a:p>
          <a:p>
            <a:pPr marL="514350" indent="-514350">
              <a:buFont typeface="+mj-lt"/>
              <a:buAutoNum type="alphaLcParenR"/>
            </a:pPr>
            <a:r>
              <a:rPr lang="id-ID" dirty="0" smtClean="0"/>
              <a:t>Jaringan </a:t>
            </a:r>
            <a:r>
              <a:rPr lang="id-ID" dirty="0"/>
              <a:t>media </a:t>
            </a:r>
            <a:r>
              <a:rPr lang="id-ID" dirty="0" smtClean="0"/>
              <a:t>massa; </a:t>
            </a:r>
          </a:p>
          <a:p>
            <a:pPr marL="514350" indent="-514350">
              <a:buFont typeface="+mj-lt"/>
              <a:buAutoNum type="alphaLcParenR"/>
            </a:pPr>
            <a:r>
              <a:rPr lang="id-ID" dirty="0" smtClean="0"/>
              <a:t>UKM; </a:t>
            </a:r>
          </a:p>
          <a:p>
            <a:pPr marL="514350" indent="-514350">
              <a:buFont typeface="+mj-lt"/>
              <a:buAutoNum type="alphaLcParenR"/>
            </a:pPr>
            <a:r>
              <a:rPr lang="id-ID" dirty="0" smtClean="0"/>
              <a:t>Jaringan </a:t>
            </a:r>
            <a:r>
              <a:rPr lang="id-ID" dirty="0"/>
              <a:t>koperasi </a:t>
            </a:r>
            <a:r>
              <a:rPr lang="id-ID" dirty="0" smtClean="0"/>
              <a:t>rakyat; </a:t>
            </a:r>
          </a:p>
          <a:p>
            <a:pPr marL="514350" indent="-514350">
              <a:buFont typeface="+mj-lt"/>
              <a:buAutoNum type="alphaLcParenR"/>
            </a:pPr>
            <a:r>
              <a:rPr lang="id-ID" dirty="0" smtClean="0"/>
              <a:t>Organisasi olahraga; </a:t>
            </a:r>
          </a:p>
          <a:p>
            <a:pPr marL="514350" indent="-514350">
              <a:buFont typeface="+mj-lt"/>
              <a:buAutoNum type="alphaLcParenR"/>
            </a:pPr>
            <a:r>
              <a:rPr lang="id-ID" dirty="0" smtClean="0"/>
              <a:t>LSM; </a:t>
            </a:r>
          </a:p>
          <a:p>
            <a:pPr marL="514350" indent="-514350">
              <a:buFont typeface="+mj-lt"/>
              <a:buAutoNum type="alphaLcParenR"/>
            </a:pPr>
            <a:r>
              <a:rPr lang="id-ID" dirty="0" smtClean="0"/>
              <a:t>Klub </a:t>
            </a:r>
            <a:r>
              <a:rPr lang="id-ID" dirty="0"/>
              <a:t>Artis Kota,  Klub selebriti </a:t>
            </a:r>
            <a:r>
              <a:rPr lang="id-ID" dirty="0" smtClean="0"/>
              <a:t>kota; </a:t>
            </a:r>
          </a:p>
          <a:p>
            <a:pPr marL="514350" indent="-514350">
              <a:buFont typeface="+mj-lt"/>
              <a:buAutoNum type="alphaLcParenR"/>
            </a:pPr>
            <a:r>
              <a:rPr lang="id-ID" dirty="0" smtClean="0"/>
              <a:t>Kelompok </a:t>
            </a:r>
            <a:r>
              <a:rPr lang="id-ID" dirty="0"/>
              <a:t>Tani, buruh, nelayan (</a:t>
            </a:r>
            <a:r>
              <a:rPr lang="id-ID" dirty="0" smtClean="0"/>
              <a:t>Non-ormas) </a:t>
            </a:r>
          </a:p>
          <a:p>
            <a:pPr marL="514350" indent="-514350">
              <a:buFont typeface="+mj-lt"/>
              <a:buAutoNum type="alphaLcParenR"/>
            </a:pPr>
            <a:r>
              <a:rPr lang="id-ID" dirty="0" smtClean="0"/>
              <a:t>Kelompok </a:t>
            </a:r>
            <a:r>
              <a:rPr lang="id-ID" dirty="0"/>
              <a:t>Pemuda (</a:t>
            </a:r>
            <a:r>
              <a:rPr lang="id-ID" dirty="0" smtClean="0"/>
              <a:t>Non-ormas) </a:t>
            </a:r>
          </a:p>
          <a:p>
            <a:pPr marL="514350" indent="-514350">
              <a:buFont typeface="+mj-lt"/>
              <a:buAutoNum type="alphaLcParenR"/>
            </a:pPr>
            <a:r>
              <a:rPr lang="id-ID" dirty="0" smtClean="0"/>
              <a:t>Organisasi </a:t>
            </a:r>
            <a:r>
              <a:rPr lang="id-ID" dirty="0"/>
              <a:t>perempuan (</a:t>
            </a:r>
            <a:r>
              <a:rPr lang="id-ID" dirty="0" smtClean="0"/>
              <a:t>Non-ormas)</a:t>
            </a:r>
          </a:p>
          <a:p>
            <a:pPr marL="514350" indent="-514350">
              <a:buFont typeface="+mj-lt"/>
              <a:buAutoNum type="alphaLcParenR"/>
            </a:pPr>
            <a:r>
              <a:rPr lang="id-ID" dirty="0" smtClean="0"/>
              <a:t>Lurah-lurah Desa; </a:t>
            </a:r>
          </a:p>
          <a:p>
            <a:pPr marL="514350" indent="-514350">
              <a:buFont typeface="+mj-lt"/>
              <a:buAutoNum type="alphaLcParenR"/>
            </a:pPr>
            <a:r>
              <a:rPr lang="id-ID" dirty="0" smtClean="0"/>
              <a:t>Jaringan </a:t>
            </a:r>
            <a:r>
              <a:rPr lang="id-ID" dirty="0"/>
              <a:t>birokrasi pemerintahan;</a:t>
            </a:r>
          </a:p>
          <a:p>
            <a:pPr marL="0" indent="0">
              <a:buNone/>
            </a:pPr>
            <a:endParaRPr lang="id-ID" dirty="0"/>
          </a:p>
        </p:txBody>
      </p:sp>
    </p:spTree>
    <p:extLst>
      <p:ext uri="{BB962C8B-B14F-4D97-AF65-F5344CB8AC3E}">
        <p14:creationId xmlns="" xmlns:p14="http://schemas.microsoft.com/office/powerpoint/2010/main" val="218745495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4664"/>
            <a:ext cx="8229600" cy="576064"/>
          </a:xfrm>
        </p:spPr>
        <p:txBody>
          <a:bodyPr>
            <a:normAutofit/>
          </a:bodyPr>
          <a:lstStyle/>
          <a:p>
            <a:r>
              <a:rPr lang="id-ID" sz="2400" b="1" dirty="0" smtClean="0">
                <a:latin typeface="+mn-lt"/>
              </a:rPr>
              <a:t>Outputs </a:t>
            </a:r>
            <a:r>
              <a:rPr lang="id-ID" sz="2400" b="1" dirty="0">
                <a:latin typeface="+mn-lt"/>
              </a:rPr>
              <a:t>dan Outcomes Program Kerja (Jangka Panjang) </a:t>
            </a:r>
          </a:p>
        </p:txBody>
      </p:sp>
      <p:sp>
        <p:nvSpPr>
          <p:cNvPr id="3" name="Content Placeholder 2"/>
          <p:cNvSpPr>
            <a:spLocks noGrp="1"/>
          </p:cNvSpPr>
          <p:nvPr>
            <p:ph idx="1"/>
          </p:nvPr>
        </p:nvSpPr>
        <p:spPr>
          <a:xfrm>
            <a:off x="467544" y="1155304"/>
            <a:ext cx="8229600" cy="5586064"/>
          </a:xfrm>
        </p:spPr>
        <p:txBody>
          <a:bodyPr>
            <a:normAutofit fontScale="70000" lnSpcReduction="20000"/>
          </a:bodyPr>
          <a:lstStyle/>
          <a:p>
            <a:pPr marL="514350" indent="-514350" algn="just">
              <a:buFont typeface="+mj-lt"/>
              <a:buAutoNum type="arabicParenR"/>
            </a:pPr>
            <a:r>
              <a:rPr lang="id-ID" sz="2700" dirty="0" smtClean="0"/>
              <a:t>Memperkuat </a:t>
            </a:r>
            <a:r>
              <a:rPr lang="id-ID" sz="2700" dirty="0"/>
              <a:t>Kedaulatan Rakyat menurut UUD (Pasal 1 Ayat 2, 26,27, 28  UUD </a:t>
            </a:r>
            <a:r>
              <a:rPr lang="id-ID" sz="2700" dirty="0" smtClean="0"/>
              <a:t>1945) </a:t>
            </a:r>
          </a:p>
          <a:p>
            <a:pPr marL="514350" indent="-514350" algn="just">
              <a:buFont typeface="+mj-lt"/>
              <a:buAutoNum type="arabicParenR"/>
            </a:pPr>
            <a:r>
              <a:rPr lang="id-ID" sz="2700" dirty="0" smtClean="0"/>
              <a:t>Memperkuat </a:t>
            </a:r>
            <a:r>
              <a:rPr lang="id-ID" sz="2700" dirty="0"/>
              <a:t>struktur dan fungsi-fungsi Partai Politik (Pasal 22E ayat 3 UUD </a:t>
            </a:r>
            <a:r>
              <a:rPr lang="id-ID" sz="2700" dirty="0" smtClean="0"/>
              <a:t>1945) </a:t>
            </a:r>
          </a:p>
          <a:p>
            <a:pPr marL="514350" indent="-514350" algn="just">
              <a:buFont typeface="+mj-lt"/>
              <a:buAutoNum type="arabicParenR"/>
            </a:pPr>
            <a:r>
              <a:rPr lang="id-ID" sz="2700" dirty="0" smtClean="0"/>
              <a:t>Mendukung </a:t>
            </a:r>
            <a:r>
              <a:rPr lang="id-ID" sz="2700" dirty="0"/>
              <a:t>Pemilu luber, jujur, adil (Pasal 22E ayat 1 UUD </a:t>
            </a:r>
            <a:r>
              <a:rPr lang="id-ID" sz="2700" dirty="0" smtClean="0"/>
              <a:t>1945) </a:t>
            </a:r>
          </a:p>
          <a:p>
            <a:pPr marL="514350" indent="-514350" algn="just">
              <a:buFont typeface="+mj-lt"/>
              <a:buAutoNum type="arabicParenR"/>
            </a:pPr>
            <a:r>
              <a:rPr lang="id-ID" sz="2700" dirty="0" smtClean="0"/>
              <a:t>Rekrutmen </a:t>
            </a:r>
            <a:r>
              <a:rPr lang="id-ID" sz="2700" dirty="0"/>
              <a:t>wakil-wakil rakyat dalam sistem pemerintahan (Pasal 22E Ayat 2,3,4 UUD </a:t>
            </a:r>
            <a:r>
              <a:rPr lang="id-ID" sz="2700" dirty="0" smtClean="0"/>
              <a:t>45) </a:t>
            </a:r>
          </a:p>
          <a:p>
            <a:pPr marL="514350" indent="-514350" algn="just">
              <a:buFont typeface="+mj-lt"/>
              <a:buAutoNum type="arabicParenR"/>
            </a:pPr>
            <a:r>
              <a:rPr lang="id-ID" sz="2700" dirty="0" smtClean="0"/>
              <a:t>Partisipasi </a:t>
            </a:r>
            <a:r>
              <a:rPr lang="id-ID" sz="2700" dirty="0"/>
              <a:t>dalam perumusan dan pembuatan keputusan/UU (Pasal 20, 21 UUD 1945) </a:t>
            </a:r>
            <a:endParaRPr lang="id-ID" sz="2700" dirty="0" smtClean="0"/>
          </a:p>
          <a:p>
            <a:pPr marL="514350" indent="-514350" algn="just">
              <a:buFont typeface="+mj-lt"/>
              <a:buAutoNum type="arabicParenR"/>
            </a:pPr>
            <a:r>
              <a:rPr lang="id-ID" sz="2700" dirty="0" smtClean="0"/>
              <a:t>Melindungi </a:t>
            </a:r>
            <a:r>
              <a:rPr lang="id-ID" sz="2700" dirty="0"/>
              <a:t>kepentingan dan hak-hak rakyat, pasar, dan masyarakat (Bab XA UUD </a:t>
            </a:r>
            <a:r>
              <a:rPr lang="id-ID" sz="2700" dirty="0" smtClean="0"/>
              <a:t>45) </a:t>
            </a:r>
          </a:p>
          <a:p>
            <a:pPr marL="514350" indent="-514350" algn="just">
              <a:buFont typeface="+mj-lt"/>
              <a:buAutoNum type="arabicParenR"/>
            </a:pPr>
            <a:r>
              <a:rPr lang="id-ID" sz="2700" dirty="0" smtClean="0"/>
              <a:t>Melindungi </a:t>
            </a:r>
            <a:r>
              <a:rPr lang="id-ID" sz="2700" dirty="0"/>
              <a:t>hak-hak ekonomi rakyat dan pasar (Pasal 27 UUD </a:t>
            </a:r>
            <a:r>
              <a:rPr lang="id-ID" sz="2700" dirty="0" smtClean="0"/>
              <a:t>1945) </a:t>
            </a:r>
          </a:p>
          <a:p>
            <a:pPr marL="514350" indent="-514350" algn="just">
              <a:buFont typeface="+mj-lt"/>
              <a:buAutoNum type="arabicParenR"/>
            </a:pPr>
            <a:r>
              <a:rPr lang="id-ID" sz="2700" dirty="0" smtClean="0"/>
              <a:t>Mencerdaskan </a:t>
            </a:r>
            <a:r>
              <a:rPr lang="id-ID" sz="2700" dirty="0"/>
              <a:t>dan memajukan kesejahteraan rakyat dan pasar (IV Pembukaan UUD </a:t>
            </a:r>
            <a:r>
              <a:rPr lang="id-ID" sz="2700" dirty="0" smtClean="0"/>
              <a:t>45) </a:t>
            </a:r>
          </a:p>
          <a:p>
            <a:pPr marL="514350" indent="-514350" algn="just">
              <a:buFont typeface="+mj-lt"/>
              <a:buAutoNum type="arabicParenR"/>
            </a:pPr>
            <a:r>
              <a:rPr lang="id-ID" sz="2700" dirty="0" smtClean="0"/>
              <a:t>Melestarikan </a:t>
            </a:r>
            <a:r>
              <a:rPr lang="id-ID" sz="2700" dirty="0"/>
              <a:t>lingkungan hidup (Pasal 33 Ayat 4 UUD </a:t>
            </a:r>
            <a:r>
              <a:rPr lang="id-ID" sz="2700" dirty="0" smtClean="0"/>
              <a:t>1945) </a:t>
            </a:r>
          </a:p>
          <a:p>
            <a:pPr marL="514350" indent="-514350" algn="just">
              <a:buFont typeface="+mj-lt"/>
              <a:buAutoNum type="arabicParenR"/>
            </a:pPr>
            <a:r>
              <a:rPr lang="id-ID" sz="2700" dirty="0" smtClean="0"/>
              <a:t>Partisipasi </a:t>
            </a:r>
            <a:r>
              <a:rPr lang="id-ID" sz="2700" dirty="0"/>
              <a:t>pasar dalam pengelolaan sosial, ekonomi, lingkungan (Psl 33 Ayat 4 UUD </a:t>
            </a:r>
            <a:r>
              <a:rPr lang="id-ID" sz="2700" dirty="0" smtClean="0"/>
              <a:t>45) </a:t>
            </a:r>
          </a:p>
          <a:p>
            <a:pPr marL="514350" indent="-514350" algn="just">
              <a:buFont typeface="+mj-lt"/>
              <a:buAutoNum type="arabicParenR"/>
            </a:pPr>
            <a:r>
              <a:rPr lang="id-ID" sz="2700" dirty="0" smtClean="0"/>
              <a:t>Jaminan </a:t>
            </a:r>
            <a:r>
              <a:rPr lang="id-ID" sz="2700" dirty="0"/>
              <a:t>sosial untuk rakyat, fakir miskin, dan anak-anak terlantar (Psl 34 UUD </a:t>
            </a:r>
            <a:r>
              <a:rPr lang="id-ID" sz="2700" dirty="0" smtClean="0"/>
              <a:t>45) </a:t>
            </a:r>
          </a:p>
          <a:p>
            <a:pPr marL="514350" indent="-514350" algn="just">
              <a:buFont typeface="+mj-lt"/>
              <a:buAutoNum type="arabicParenR"/>
            </a:pPr>
            <a:r>
              <a:rPr lang="id-ID" sz="2700" dirty="0" smtClean="0"/>
              <a:t>Pertahanan </a:t>
            </a:r>
            <a:r>
              <a:rPr lang="id-ID" sz="2700" dirty="0"/>
              <a:t>dan keamanan negara (Pasal 30 UUD 45, Psl 25A UUD 45) </a:t>
            </a:r>
          </a:p>
          <a:p>
            <a:pPr marL="0" indent="0">
              <a:buNone/>
            </a:pPr>
            <a:endParaRPr lang="id-ID" dirty="0"/>
          </a:p>
        </p:txBody>
      </p:sp>
    </p:spTree>
    <p:extLst>
      <p:ext uri="{BB962C8B-B14F-4D97-AF65-F5344CB8AC3E}">
        <p14:creationId xmlns="" xmlns:p14="http://schemas.microsoft.com/office/powerpoint/2010/main" val="56714091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196752"/>
            <a:ext cx="8229600" cy="4389120"/>
          </a:xfrm>
        </p:spPr>
        <p:txBody>
          <a:bodyPr/>
          <a:lstStyle/>
          <a:p>
            <a:pPr marL="0" indent="0" algn="ctr">
              <a:buNone/>
            </a:pPr>
            <a:endParaRPr lang="id-ID" b="1" dirty="0">
              <a:latin typeface="Monotype Corsiva" pitchFamily="66" charset="0"/>
            </a:endParaRPr>
          </a:p>
          <a:p>
            <a:pPr marL="0" indent="0" algn="ctr">
              <a:buNone/>
            </a:pPr>
            <a:endParaRPr lang="id-ID" b="1" dirty="0" smtClean="0">
              <a:latin typeface="Monotype Corsiva" pitchFamily="66" charset="0"/>
            </a:endParaRPr>
          </a:p>
          <a:p>
            <a:pPr marL="0" indent="0" algn="ctr">
              <a:buNone/>
            </a:pPr>
            <a:r>
              <a:rPr lang="id-ID" sz="10000" b="1" dirty="0" smtClean="0">
                <a:latin typeface="Aparajita" pitchFamily="34" charset="0"/>
                <a:cs typeface="Aparajita" pitchFamily="34" charset="0"/>
              </a:rPr>
              <a:t>Terima Kasih</a:t>
            </a:r>
            <a:endParaRPr lang="id-ID" sz="10000" b="1" dirty="0">
              <a:latin typeface="Aparajita" pitchFamily="34" charset="0"/>
              <a:cs typeface="Aparajita" pitchFamily="34" charset="0"/>
            </a:endParaRPr>
          </a:p>
        </p:txBody>
      </p:sp>
    </p:spTree>
    <p:extLst>
      <p:ext uri="{BB962C8B-B14F-4D97-AF65-F5344CB8AC3E}">
        <p14:creationId xmlns="" xmlns:p14="http://schemas.microsoft.com/office/powerpoint/2010/main" val="8852285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6336704"/>
          </a:xfrm>
        </p:spPr>
        <p:txBody>
          <a:bodyPr>
            <a:normAutofit fontScale="70000" lnSpcReduction="20000"/>
          </a:bodyPr>
          <a:lstStyle/>
          <a:p>
            <a:pPr marL="0" indent="0">
              <a:buNone/>
            </a:pPr>
            <a:r>
              <a:rPr lang="id-ID" sz="3400" b="1" dirty="0" smtClean="0"/>
              <a:t>Pengantar </a:t>
            </a:r>
          </a:p>
          <a:p>
            <a:pPr marL="0" indent="0">
              <a:buNone/>
            </a:pPr>
            <a:endParaRPr lang="id-ID" dirty="0"/>
          </a:p>
          <a:p>
            <a:pPr marL="0" indent="0" algn="just">
              <a:buNone/>
            </a:pPr>
            <a:r>
              <a:rPr lang="id-ID" sz="2700" dirty="0" smtClean="0"/>
              <a:t>Paper </a:t>
            </a:r>
            <a:r>
              <a:rPr lang="id-ID" sz="2700" dirty="0"/>
              <a:t>STRATEGI DAN PROSPEK PARTAI GOLKAR MENGGALANG KEKUATAN BARU 2014-2019 ini menyajikan gambaran dan harapan terhadap PERUBAHAN yang lebih mendasar, berkelanjutan, dan terutama melayani hak-hak/kepentingan lapisan masyarakat yang standar dan kualitas hidup dan lingkungannya masih rendah melalui sistem dan program kerja yang dikomando dan dikelola oleh PG—baik berupa program kerja, manajemen visi-misi, program media, konsolidasi elit partai-rakyat, pelaltihan kader, dan sosialisasi kepada kelompok-kelompok sasarnya menuju terciptanya suatu tata masyarakat dan lingkungannya (tanah, air, rakyat, hayati, atmosfir, dan pemerintahan) yang stabil, tertib, adil, sejahtera, cerdas, damai dan lestari di Negara Kesatuan Republik Indonesia (NKRI)  sesuai Pembukaan UUD 1945, antara lain welfare state, awal abad 21. </a:t>
            </a:r>
          </a:p>
          <a:p>
            <a:pPr marL="0" indent="0" algn="just">
              <a:buNone/>
            </a:pPr>
            <a:endParaRPr lang="id-ID" sz="2700" dirty="0"/>
          </a:p>
          <a:p>
            <a:pPr marL="0" indent="0" algn="just">
              <a:buNone/>
            </a:pPr>
            <a:r>
              <a:rPr lang="id-ID" sz="2700" dirty="0"/>
              <a:t>PG perlu dan dapat mendukung STRATEGI PEMBANGUNAN RAKYAT SEMESTA Pemerintah Negara RI saat ini yang bersifat skala besar, mencakup dan melibatkan seluruh unsur pokok atau inti ekosistem Negara RI dan seluruh sektor kehidupan berbangsa dan ber\negara (pemerintahan, rakyat, bumi/tanah,  air,  fauna, flora, atmosfer), dan dilaksanakan secara serempak, bertahap, dan berkala; (2) strategi hukum dan kelembagaan berupa evaluasi dan tata-ulang seluruh peraturan pada level departemen, kementerian, hingga pemerintahan daerah di Negara RI untuk meletakan dasar-dasar dan arah Restorasi kehidupan Bangsa dan Negara sebagai LEGACY “Negara-Kesejahteraan” NKRI abad 21.</a:t>
            </a:r>
          </a:p>
          <a:p>
            <a:pPr marL="0" indent="0">
              <a:buNone/>
            </a:pPr>
            <a:endParaRPr lang="id-ID" dirty="0"/>
          </a:p>
        </p:txBody>
      </p:sp>
    </p:spTree>
    <p:extLst>
      <p:ext uri="{BB962C8B-B14F-4D97-AF65-F5344CB8AC3E}">
        <p14:creationId xmlns="" xmlns:p14="http://schemas.microsoft.com/office/powerpoint/2010/main" val="22956268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703912"/>
          </a:xfrm>
        </p:spPr>
        <p:txBody>
          <a:bodyPr>
            <a:normAutofit fontScale="85000" lnSpcReduction="10000"/>
          </a:bodyPr>
          <a:lstStyle/>
          <a:p>
            <a:pPr marL="0" indent="0">
              <a:buNone/>
            </a:pPr>
            <a:r>
              <a:rPr lang="id-ID" b="1" dirty="0" smtClean="0"/>
              <a:t>Maksud </a:t>
            </a:r>
            <a:r>
              <a:rPr lang="id-ID" b="1" dirty="0"/>
              <a:t>dan Tujuan</a:t>
            </a:r>
          </a:p>
          <a:p>
            <a:pPr marL="0" indent="0">
              <a:buNone/>
            </a:pPr>
            <a:endParaRPr lang="id-ID" dirty="0"/>
          </a:p>
          <a:p>
            <a:pPr marL="0" indent="0" algn="just">
              <a:buNone/>
            </a:pPr>
            <a:r>
              <a:rPr lang="id-ID" dirty="0"/>
              <a:t>Maksud dan tujuan penyusunan paper ini ialah </a:t>
            </a:r>
            <a:r>
              <a:rPr lang="id-ID" b="1" i="1" dirty="0"/>
              <a:t>pertama,</a:t>
            </a:r>
            <a:r>
              <a:rPr lang="id-ID" dirty="0"/>
              <a:t> Jangka Pendek 2014-2019 </a:t>
            </a:r>
          </a:p>
          <a:p>
            <a:pPr marL="0" indent="0" algn="just">
              <a:buNone/>
            </a:pPr>
            <a:r>
              <a:rPr lang="id-ID" dirty="0"/>
              <a:t>yaitu (a) memulihkan KEPERCAYAAN dan SIMPATIK masyarakat kepada kinerja PG dan kelembagaan partai; (b) Meraih kepercayaan dan dukungan pasar dan masyarakat kepada program kebijakan Pemerintah RI saat ini dan masa datang; (c) program partai bersinergi atau saling mendukung dengan program pemerintah di daerah-daerah. </a:t>
            </a:r>
          </a:p>
          <a:p>
            <a:pPr marL="0" indent="0" algn="just">
              <a:buNone/>
            </a:pPr>
            <a:endParaRPr lang="id-ID" dirty="0"/>
          </a:p>
          <a:p>
            <a:pPr marL="0" indent="0" algn="just">
              <a:buNone/>
            </a:pPr>
            <a:r>
              <a:rPr lang="id-ID" b="1" i="1" dirty="0"/>
              <a:t>Kedua,</a:t>
            </a:r>
            <a:r>
              <a:rPr lang="id-ID" dirty="0"/>
              <a:t> Jangka panjang ialah meletakkan dasar dan arah perubahan mendasar dan menyeluruh sebagai LEGACY dalam seluruh level kehidupan berbangsa dan bernegara berdasarkan Pancasila dari tingkat daerah sampai tingkat pusat --- melalui program kerja partai yang dikomando dan dikelola oleh PG—menuju Negara Kesejahteraan NKRI awal abad 21. </a:t>
            </a:r>
          </a:p>
          <a:p>
            <a:pPr marL="0" indent="0">
              <a:buNone/>
            </a:pPr>
            <a:endParaRPr lang="id-ID" dirty="0"/>
          </a:p>
        </p:txBody>
      </p:sp>
    </p:spTree>
    <p:extLst>
      <p:ext uri="{BB962C8B-B14F-4D97-AF65-F5344CB8AC3E}">
        <p14:creationId xmlns="" xmlns:p14="http://schemas.microsoft.com/office/powerpoint/2010/main" val="3504748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404664"/>
            <a:ext cx="8229600" cy="504056"/>
          </a:xfrm>
        </p:spPr>
        <p:txBody>
          <a:bodyPr>
            <a:normAutofit fontScale="90000"/>
          </a:bodyPr>
          <a:lstStyle/>
          <a:p>
            <a:pPr algn="ctr"/>
            <a:r>
              <a:rPr lang="id-ID" sz="3200" b="1" dirty="0" smtClean="0">
                <a:latin typeface="+mn-lt"/>
              </a:rPr>
              <a:t>Prioritas Program Kerja 2014-2019 </a:t>
            </a:r>
            <a:endParaRPr lang="id-ID" sz="3200" b="1" dirty="0">
              <a:latin typeface="+mn-lt"/>
            </a:endParaRPr>
          </a:p>
        </p:txBody>
      </p:sp>
      <p:sp>
        <p:nvSpPr>
          <p:cNvPr id="5" name="Content Placeholder 4"/>
          <p:cNvSpPr>
            <a:spLocks noGrp="1"/>
          </p:cNvSpPr>
          <p:nvPr>
            <p:ph idx="1"/>
          </p:nvPr>
        </p:nvSpPr>
        <p:spPr>
          <a:xfrm>
            <a:off x="467544" y="1075415"/>
            <a:ext cx="8363272" cy="5788024"/>
          </a:xfrm>
        </p:spPr>
        <p:txBody>
          <a:bodyPr>
            <a:normAutofit fontScale="77500" lnSpcReduction="20000"/>
          </a:bodyPr>
          <a:lstStyle/>
          <a:p>
            <a:pPr marL="514350" indent="-514350" algn="just">
              <a:buAutoNum type="alphaUcPeriod"/>
            </a:pPr>
            <a:r>
              <a:rPr lang="id-ID" sz="3400" b="1" dirty="0" smtClean="0"/>
              <a:t>Konsolidasi Partai</a:t>
            </a:r>
          </a:p>
          <a:p>
            <a:pPr marL="400050" lvl="1" indent="0" algn="just">
              <a:buNone/>
            </a:pPr>
            <a:r>
              <a:rPr lang="id-ID" sz="3600" b="1" dirty="0" smtClean="0"/>
              <a:t>1. Program Kerja</a:t>
            </a:r>
          </a:p>
          <a:p>
            <a:pPr marL="0" indent="0" algn="just">
              <a:buNone/>
            </a:pPr>
            <a:r>
              <a:rPr lang="id-ID" sz="3100" dirty="0" smtClean="0"/>
              <a:t>Tiga program kerja prioritas dalam rangka konsolidasi partai saat ini yang perlu dilaksanakan oleh PG ialah :</a:t>
            </a:r>
          </a:p>
          <a:p>
            <a:pPr marL="914400" lvl="1" indent="-514350" algn="just">
              <a:buFont typeface="+mj-lt"/>
              <a:buAutoNum type="arabicParenR"/>
            </a:pPr>
            <a:r>
              <a:rPr lang="id-ID" sz="3100" dirty="0" smtClean="0"/>
              <a:t>Rekrutmen dan penempatan pimpinan daerah tingkat kabupaten;</a:t>
            </a:r>
          </a:p>
          <a:p>
            <a:pPr marL="914400" lvl="1" indent="-514350" algn="just">
              <a:buFont typeface="+mj-lt"/>
              <a:buAutoNum type="arabicParenR"/>
            </a:pPr>
            <a:r>
              <a:rPr lang="id-ID" sz="3100" dirty="0" smtClean="0"/>
              <a:t>Rekrutmen dan penempatan pimpinan daerah tingkat provinsi;</a:t>
            </a:r>
          </a:p>
          <a:p>
            <a:pPr marL="914400" lvl="1" indent="-514350" algn="just">
              <a:buFont typeface="+mj-lt"/>
              <a:buAutoNum type="arabicParenR"/>
            </a:pPr>
            <a:r>
              <a:rPr lang="id-ID" sz="3100" dirty="0" smtClean="0"/>
              <a:t>Perumusan dan penerapan standardisasi SDM partai sesuai kebutuhan saat ini yaitu:</a:t>
            </a:r>
          </a:p>
          <a:p>
            <a:pPr lvl="2" algn="just">
              <a:buFont typeface="Wingdings" pitchFamily="2" charset="2"/>
              <a:buChar char="§"/>
            </a:pPr>
            <a:r>
              <a:rPr lang="id-ID" sz="3100" dirty="0" smtClean="0"/>
              <a:t>SDM dari kalangan generasi muda (usia);</a:t>
            </a:r>
          </a:p>
          <a:p>
            <a:pPr lvl="2" algn="just">
              <a:buFont typeface="Wingdings" pitchFamily="2" charset="2"/>
              <a:buChar char="§"/>
            </a:pPr>
            <a:r>
              <a:rPr lang="id-ID" sz="3100" dirty="0" smtClean="0"/>
              <a:t>Aliran politik Nasionalis (ideologi);</a:t>
            </a:r>
          </a:p>
          <a:p>
            <a:pPr lvl="2" algn="just">
              <a:buFont typeface="Wingdings" pitchFamily="2" charset="2"/>
              <a:buChar char="§"/>
            </a:pPr>
            <a:r>
              <a:rPr lang="id-ID" sz="3100" dirty="0" smtClean="0"/>
              <a:t>Berperilaku dan bersikap jujur (character building/nP);</a:t>
            </a:r>
          </a:p>
          <a:p>
            <a:pPr lvl="2" algn="just">
              <a:buFont typeface="Wingdings" pitchFamily="2" charset="2"/>
              <a:buChar char="§"/>
            </a:pPr>
            <a:r>
              <a:rPr lang="id-ID" sz="3100" dirty="0" smtClean="0"/>
              <a:t>Bertanggungjawab (leadership program /nP);</a:t>
            </a:r>
          </a:p>
          <a:p>
            <a:pPr lvl="2" algn="just">
              <a:buFont typeface="Wingdings" pitchFamily="2" charset="2"/>
              <a:buChar char="§"/>
            </a:pPr>
            <a:r>
              <a:rPr lang="id-ID" sz="3100" dirty="0" smtClean="0"/>
              <a:t>Memiliki satu visi dan satu misi dengan Partai (konsolidasi-organisasi).</a:t>
            </a:r>
          </a:p>
          <a:p>
            <a:pPr marL="0" indent="0">
              <a:buNone/>
            </a:pPr>
            <a:endParaRPr lang="id-ID" dirty="0"/>
          </a:p>
        </p:txBody>
      </p:sp>
    </p:spTree>
    <p:extLst>
      <p:ext uri="{BB962C8B-B14F-4D97-AF65-F5344CB8AC3E}">
        <p14:creationId xmlns="" xmlns:p14="http://schemas.microsoft.com/office/powerpoint/2010/main" val="6545722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116632"/>
            <a:ext cx="8229600" cy="418058"/>
          </a:xfrm>
        </p:spPr>
        <p:txBody>
          <a:bodyPr>
            <a:normAutofit fontScale="90000"/>
          </a:bodyPr>
          <a:lstStyle/>
          <a:p>
            <a:pPr algn="l"/>
            <a:r>
              <a:rPr lang="id-ID" sz="2800" b="1" dirty="0" smtClean="0">
                <a:latin typeface="+mn-lt"/>
              </a:rPr>
              <a:t>2. Manfaat : </a:t>
            </a:r>
            <a:endParaRPr lang="id-ID" sz="2800" b="1" dirty="0">
              <a:latin typeface="+mn-lt"/>
            </a:endParaRPr>
          </a:p>
        </p:txBody>
      </p:sp>
      <p:sp>
        <p:nvSpPr>
          <p:cNvPr id="3" name="Content Placeholder 2"/>
          <p:cNvSpPr>
            <a:spLocks noGrp="1"/>
          </p:cNvSpPr>
          <p:nvPr>
            <p:ph idx="1"/>
          </p:nvPr>
        </p:nvSpPr>
        <p:spPr>
          <a:xfrm>
            <a:off x="251520" y="620688"/>
            <a:ext cx="8640960" cy="6120680"/>
          </a:xfrm>
        </p:spPr>
        <p:txBody>
          <a:bodyPr>
            <a:normAutofit fontScale="55000" lnSpcReduction="20000"/>
          </a:bodyPr>
          <a:lstStyle/>
          <a:p>
            <a:pPr marL="742950" indent="-742950" algn="just">
              <a:buFont typeface="+mj-lt"/>
              <a:buAutoNum type="alphaLcParenR"/>
            </a:pPr>
            <a:r>
              <a:rPr lang="id-ID" sz="3800" dirty="0" smtClean="0"/>
              <a:t>Memperbaiki atau mengubah karakter SDM atau kader partai PG dalam rangka mengemban tanggungjawap yakni (a) memperkuat posisi partai; (b) melaksanakan fungsi artikulasi, sosialisasi, dan agregasi kepentingan partai; (c) meningkatkan kinerja partai; dan (d) mampu bersaing dengan SDM partai lain. </a:t>
            </a:r>
          </a:p>
          <a:p>
            <a:pPr marL="742950" indent="-742950" algn="just">
              <a:buFont typeface="+mj-lt"/>
              <a:buAutoNum type="alphaLcParenR"/>
            </a:pPr>
            <a:r>
              <a:rPr lang="id-ID" sz="3800" dirty="0" smtClean="0"/>
              <a:t>SDM partai dan kader partai di tingkat grass-root mau menerima dan menampung kritik dan saran-saran dari masyarakat di lingkungannya; </a:t>
            </a:r>
          </a:p>
          <a:p>
            <a:pPr marL="742950" indent="-742950" algn="just">
              <a:buFont typeface="+mj-lt"/>
              <a:buAutoNum type="alphaLcParenR"/>
            </a:pPr>
            <a:r>
              <a:rPr lang="id-ID" sz="3800" dirty="0" smtClean="0"/>
              <a:t>SDM partai dan kader partai dari tingkat kabupaten sampai tingkat provinsi dapat </a:t>
            </a:r>
          </a:p>
          <a:p>
            <a:pPr marL="742950" indent="-742950" algn="just">
              <a:buFont typeface="+mj-lt"/>
              <a:buAutoNum type="alphaLcParenR"/>
            </a:pPr>
            <a:r>
              <a:rPr lang="id-ID" sz="3800" dirty="0" smtClean="0"/>
              <a:t>melaksanakan komando pimpinan partai dari tingkat Pusat, sehingga SDM partai dan kader partai menjadi penyeimbang antara pnyambung lidah rakyat (aspirasi dan representasi kepentingan rakyat) dan pelaksana instruksi pimpinan partai di lapangan atau tingkat grass-root di seluruh wilayah NKRI. </a:t>
            </a:r>
          </a:p>
          <a:p>
            <a:pPr marL="742950" indent="-742950" algn="just">
              <a:buFont typeface="+mj-lt"/>
              <a:buAutoNum type="alphaLcParenR"/>
            </a:pPr>
            <a:r>
              <a:rPr lang="id-ID" sz="3800" dirty="0" smtClean="0"/>
              <a:t>SDM dan kader partai dapat mewadahi dan menampung aspirasi ARUS BARAH (rakyat) sehingga tercipta kepercayaan rakyat – dari seluruh lapisan masyarakat -- kepada partai PG di wilayah hukum NKRI. </a:t>
            </a:r>
          </a:p>
          <a:p>
            <a:pPr marL="742950" indent="-742950" algn="just">
              <a:buFont typeface="+mj-lt"/>
              <a:buAutoNum type="alphaLcParenR"/>
            </a:pPr>
            <a:r>
              <a:rPr lang="id-ID" sz="3800" dirty="0" smtClean="0"/>
              <a:t>SDM dan kader partai dapat merumuskan dan menyalurkan aspirasi arus bawah ke pimpinan partai dari tingkat daerah sampai tingkat Pusat. </a:t>
            </a:r>
          </a:p>
          <a:p>
            <a:pPr marL="0" indent="0">
              <a:buNone/>
            </a:pPr>
            <a:endParaRPr lang="id-ID" dirty="0"/>
          </a:p>
        </p:txBody>
      </p:sp>
    </p:spTree>
    <p:extLst>
      <p:ext uri="{BB962C8B-B14F-4D97-AF65-F5344CB8AC3E}">
        <p14:creationId xmlns="" xmlns:p14="http://schemas.microsoft.com/office/powerpoint/2010/main" val="18128345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95536" y="692696"/>
            <a:ext cx="8229600" cy="936104"/>
          </a:xfrm>
        </p:spPr>
        <p:txBody>
          <a:bodyPr>
            <a:normAutofit fontScale="90000"/>
          </a:bodyPr>
          <a:lstStyle/>
          <a:p>
            <a:r>
              <a:rPr lang="id-ID" sz="3100" b="1" dirty="0">
                <a:latin typeface="+mn-lt"/>
              </a:rPr>
              <a:t>B. Kaderisasi </a:t>
            </a:r>
            <a:r>
              <a:rPr lang="id-ID" dirty="0"/>
              <a:t/>
            </a:r>
            <a:br>
              <a:rPr lang="id-ID" dirty="0"/>
            </a:br>
            <a:endParaRPr lang="id-ID" dirty="0"/>
          </a:p>
        </p:txBody>
      </p:sp>
      <p:sp>
        <p:nvSpPr>
          <p:cNvPr id="2" name="Content Placeholder 1"/>
          <p:cNvSpPr>
            <a:spLocks noGrp="1"/>
          </p:cNvSpPr>
          <p:nvPr>
            <p:ph idx="1"/>
          </p:nvPr>
        </p:nvSpPr>
        <p:spPr>
          <a:xfrm>
            <a:off x="457200" y="1196752"/>
            <a:ext cx="8229600" cy="5472608"/>
          </a:xfrm>
        </p:spPr>
        <p:txBody>
          <a:bodyPr>
            <a:normAutofit fontScale="85000" lnSpcReduction="10000"/>
          </a:bodyPr>
          <a:lstStyle/>
          <a:p>
            <a:pPr marL="0" indent="0" algn="just">
              <a:buNone/>
            </a:pPr>
            <a:r>
              <a:rPr lang="id-ID" b="1" dirty="0" smtClean="0"/>
              <a:t>1</a:t>
            </a:r>
            <a:r>
              <a:rPr lang="id-ID" b="1" dirty="0"/>
              <a:t>. Program Kerja</a:t>
            </a:r>
          </a:p>
          <a:p>
            <a:pPr marL="0" indent="0" algn="just">
              <a:buNone/>
            </a:pPr>
            <a:endParaRPr lang="id-ID" dirty="0"/>
          </a:p>
          <a:p>
            <a:pPr marL="0" indent="0" algn="just">
              <a:buNone/>
            </a:pPr>
            <a:r>
              <a:rPr lang="id-ID" dirty="0"/>
              <a:t>Dalam rangka meraih cita-cita Negara Kesejahteraan dan pemenangan Pilkada serta Pemilu, PG perlu menyiapkan (a)  kader-kader khusus yang dibekali (b) pelatihan khusus  untuk mempertahankan (c) basis-basis dukungan utama kepada partai PG periode 2014-2019. </a:t>
            </a:r>
          </a:p>
          <a:p>
            <a:pPr marL="0" indent="0" algn="just">
              <a:buNone/>
            </a:pPr>
            <a:endParaRPr lang="id-ID" dirty="0" smtClean="0"/>
          </a:p>
          <a:p>
            <a:pPr marL="0" indent="0" algn="just">
              <a:buNone/>
            </a:pPr>
            <a:r>
              <a:rPr lang="id-ID" b="1" dirty="0" smtClean="0"/>
              <a:t>2</a:t>
            </a:r>
            <a:r>
              <a:rPr lang="id-ID" b="1" dirty="0"/>
              <a:t>. Manfaat Program</a:t>
            </a:r>
          </a:p>
          <a:p>
            <a:pPr marL="0" indent="0" algn="just">
              <a:buNone/>
            </a:pPr>
            <a:endParaRPr lang="id-ID" dirty="0"/>
          </a:p>
          <a:p>
            <a:pPr marL="0" indent="0" algn="just">
              <a:buNone/>
            </a:pPr>
            <a:r>
              <a:rPr lang="id-ID" dirty="0"/>
              <a:t>Pelatihan khusus kader ditujukan untuk : (a) memulihkan kepercayaan dan dukungan dari basis-basis PG selama ini; (b) character building. Pelatihan kadernya antara lain : isu apa, lokasi di mana, kelompok masyarakat mana, risiko, dan kendali risiko serta program  ---: (a) program konkrit, (b) melayani/memenuhi kepentingan atau kebutuhan rakyat per lokasi. </a:t>
            </a:r>
          </a:p>
          <a:p>
            <a:pPr marL="0" indent="0">
              <a:buNone/>
            </a:pPr>
            <a:endParaRPr lang="id-ID" dirty="0"/>
          </a:p>
        </p:txBody>
      </p:sp>
    </p:spTree>
    <p:extLst>
      <p:ext uri="{BB962C8B-B14F-4D97-AF65-F5344CB8AC3E}">
        <p14:creationId xmlns="" xmlns:p14="http://schemas.microsoft.com/office/powerpoint/2010/main" val="41240156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864096"/>
          </a:xfrm>
        </p:spPr>
        <p:txBody>
          <a:bodyPr>
            <a:normAutofit fontScale="90000"/>
          </a:bodyPr>
          <a:lstStyle/>
          <a:p>
            <a:r>
              <a:rPr lang="id-ID" sz="2800" b="1" dirty="0">
                <a:latin typeface="+mn-lt"/>
              </a:rPr>
              <a:t>C. Kepercayaan Masyarakat (Trust-Building)</a:t>
            </a:r>
            <a:r>
              <a:rPr lang="id-ID" sz="2800" dirty="0"/>
              <a:t/>
            </a:r>
            <a:br>
              <a:rPr lang="id-ID" sz="2800" dirty="0"/>
            </a:br>
            <a:endParaRPr lang="id-ID" sz="2800" dirty="0"/>
          </a:p>
        </p:txBody>
      </p:sp>
      <p:sp>
        <p:nvSpPr>
          <p:cNvPr id="3" name="Content Placeholder 2"/>
          <p:cNvSpPr>
            <a:spLocks noGrp="1"/>
          </p:cNvSpPr>
          <p:nvPr>
            <p:ph idx="1"/>
          </p:nvPr>
        </p:nvSpPr>
        <p:spPr>
          <a:xfrm>
            <a:off x="457200" y="1124744"/>
            <a:ext cx="8229600" cy="5544616"/>
          </a:xfrm>
        </p:spPr>
        <p:txBody>
          <a:bodyPr>
            <a:normAutofit fontScale="92500" lnSpcReduction="20000"/>
          </a:bodyPr>
          <a:lstStyle/>
          <a:p>
            <a:pPr marL="0" indent="0" algn="just">
              <a:buNone/>
            </a:pPr>
            <a:r>
              <a:rPr lang="id-ID" b="1" dirty="0" smtClean="0"/>
              <a:t>1. Program </a:t>
            </a:r>
            <a:r>
              <a:rPr lang="id-ID" b="1" dirty="0"/>
              <a:t>Kerja</a:t>
            </a:r>
          </a:p>
          <a:p>
            <a:pPr marL="365760" lvl="1" indent="0" algn="just">
              <a:buNone/>
            </a:pPr>
            <a:r>
              <a:rPr lang="id-ID" dirty="0" smtClean="0"/>
              <a:t>Sosialisasi </a:t>
            </a:r>
            <a:r>
              <a:rPr lang="id-ID" dirty="0"/>
              <a:t>hak-hak dasar rakyat atau kepentingan umum di seluruh sektor kehidupan berbangsa dan bernegara yang diatur dan dilindungi oleh berbagai program kebijakan Pemerintah saat ini. </a:t>
            </a:r>
          </a:p>
          <a:p>
            <a:pPr marL="0" indent="0" algn="just">
              <a:buNone/>
            </a:pPr>
            <a:endParaRPr lang="id-ID" dirty="0" smtClean="0"/>
          </a:p>
          <a:p>
            <a:pPr marL="0" indent="0" algn="just">
              <a:buNone/>
            </a:pPr>
            <a:r>
              <a:rPr lang="id-ID" b="1" dirty="0" smtClean="0"/>
              <a:t>2</a:t>
            </a:r>
            <a:r>
              <a:rPr lang="id-ID" b="1" dirty="0"/>
              <a:t>. Zona, Audiens atau Kelompok Sasaran</a:t>
            </a:r>
          </a:p>
          <a:p>
            <a:pPr marL="365760" lvl="1" indent="0" algn="just">
              <a:buNone/>
            </a:pPr>
            <a:r>
              <a:rPr lang="id-ID" dirty="0" smtClean="0"/>
              <a:t>Program </a:t>
            </a:r>
            <a:r>
              <a:rPr lang="id-ID" dirty="0"/>
              <a:t>ini dilaksanakan di kantong-kantong bukan basis dukungan PG khususnya kantong yang paling rendah kepercayaannya kepada program kebijakan pemerintah dan partai. </a:t>
            </a:r>
          </a:p>
          <a:p>
            <a:pPr marL="0" indent="0" algn="just">
              <a:buNone/>
            </a:pPr>
            <a:endParaRPr lang="id-ID" dirty="0" smtClean="0"/>
          </a:p>
          <a:p>
            <a:pPr marL="0" indent="0" algn="just">
              <a:buNone/>
            </a:pPr>
            <a:r>
              <a:rPr lang="id-ID" b="1" dirty="0" smtClean="0"/>
              <a:t>3</a:t>
            </a:r>
            <a:r>
              <a:rPr lang="id-ID" b="1" dirty="0"/>
              <a:t>. Bentuk Program Kerja</a:t>
            </a:r>
          </a:p>
          <a:p>
            <a:pPr marL="365760" lvl="1" indent="0" algn="just">
              <a:buNone/>
            </a:pPr>
            <a:r>
              <a:rPr lang="id-ID" dirty="0" smtClean="0"/>
              <a:t>Bentuk </a:t>
            </a:r>
            <a:r>
              <a:rPr lang="id-ID" dirty="0"/>
              <a:t>program kerjanya yaitu (a) sosialisasi program kegiatan pembangunan pemerintah di seluruh sektor pada kabupaten atau provinsi tersebut; (b) kader PG turun ke lapangan dan melakukan tatap muka dengan masyarakat, tokoh-tokoh masyarakat, pemda, LSM, pers, dll.</a:t>
            </a:r>
          </a:p>
          <a:p>
            <a:pPr marL="0" indent="0">
              <a:buNone/>
            </a:pPr>
            <a:endParaRPr lang="id-ID" dirty="0"/>
          </a:p>
        </p:txBody>
      </p:sp>
    </p:spTree>
    <p:extLst>
      <p:ext uri="{BB962C8B-B14F-4D97-AF65-F5344CB8AC3E}">
        <p14:creationId xmlns="" xmlns:p14="http://schemas.microsoft.com/office/powerpoint/2010/main" val="27416892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6264696"/>
          </a:xfrm>
        </p:spPr>
        <p:txBody>
          <a:bodyPr>
            <a:normAutofit fontScale="70000" lnSpcReduction="20000"/>
          </a:bodyPr>
          <a:lstStyle/>
          <a:p>
            <a:pPr marL="0" indent="0">
              <a:buNone/>
            </a:pPr>
            <a:r>
              <a:rPr lang="id-ID" sz="3400" b="1" dirty="0" smtClean="0"/>
              <a:t>4</a:t>
            </a:r>
            <a:r>
              <a:rPr lang="id-ID" sz="3400" b="1" dirty="0"/>
              <a:t>. Pilihan Isu Memulihkan Kepercayaan (per lokasi)</a:t>
            </a:r>
          </a:p>
          <a:p>
            <a:pPr marL="0" indent="0">
              <a:buNone/>
            </a:pPr>
            <a:endParaRPr lang="id-ID" dirty="0"/>
          </a:p>
          <a:p>
            <a:pPr marL="0" indent="0">
              <a:buNone/>
            </a:pPr>
            <a:r>
              <a:rPr lang="id-ID" sz="2900" dirty="0"/>
              <a:t>(1) Pendidikan;</a:t>
            </a:r>
          </a:p>
          <a:p>
            <a:pPr marL="0" indent="0">
              <a:buNone/>
            </a:pPr>
            <a:r>
              <a:rPr lang="id-ID" sz="2900" dirty="0"/>
              <a:t>(2) Layanan kesehatan masyarakat;</a:t>
            </a:r>
          </a:p>
          <a:p>
            <a:pPr marL="0" indent="0">
              <a:buNone/>
            </a:pPr>
            <a:r>
              <a:rPr lang="id-ID" sz="2900" dirty="0"/>
              <a:t>(3) Lapangan Pekerjaan;</a:t>
            </a:r>
          </a:p>
          <a:p>
            <a:pPr marL="0" indent="0">
              <a:buNone/>
            </a:pPr>
            <a:r>
              <a:rPr lang="id-ID" sz="2900" dirty="0"/>
              <a:t>(4) Penegakan Hukum/berantas korupsi;</a:t>
            </a:r>
          </a:p>
          <a:p>
            <a:pPr marL="0" indent="0">
              <a:buNone/>
            </a:pPr>
            <a:r>
              <a:rPr lang="id-ID" sz="2900" dirty="0"/>
              <a:t>(5) Pelestarian lingkungan;</a:t>
            </a:r>
          </a:p>
          <a:p>
            <a:pPr marL="0" indent="0">
              <a:buNone/>
            </a:pPr>
            <a:r>
              <a:rPr lang="id-ID" sz="2900" dirty="0"/>
              <a:t>(6) Peternakan;</a:t>
            </a:r>
          </a:p>
          <a:p>
            <a:pPr marL="0" indent="0">
              <a:buNone/>
            </a:pPr>
            <a:r>
              <a:rPr lang="id-ID" sz="2900" dirty="0"/>
              <a:t>(7) Kehutanan;</a:t>
            </a:r>
          </a:p>
          <a:p>
            <a:pPr marL="0" indent="0">
              <a:buNone/>
            </a:pPr>
            <a:r>
              <a:rPr lang="id-ID" sz="2900" dirty="0"/>
              <a:t>(8) Pertanian;</a:t>
            </a:r>
          </a:p>
          <a:p>
            <a:pPr marL="0" indent="0">
              <a:buNone/>
            </a:pPr>
            <a:r>
              <a:rPr lang="id-ID" sz="2900" dirty="0"/>
              <a:t>(9) Perikanan;</a:t>
            </a:r>
          </a:p>
          <a:p>
            <a:pPr marL="0" indent="0">
              <a:buNone/>
            </a:pPr>
            <a:r>
              <a:rPr lang="id-ID" sz="2900" dirty="0"/>
              <a:t>(10) Otonomi;</a:t>
            </a:r>
          </a:p>
          <a:p>
            <a:pPr marL="0" indent="0">
              <a:buNone/>
            </a:pPr>
            <a:r>
              <a:rPr lang="id-ID" sz="2900" dirty="0"/>
              <a:t>(11) Infrastruktur;</a:t>
            </a:r>
          </a:p>
          <a:p>
            <a:pPr marL="0" indent="0">
              <a:buNone/>
            </a:pPr>
            <a:r>
              <a:rPr lang="id-ID" sz="2900" dirty="0"/>
              <a:t>(12) Pelayanan masyarakat;</a:t>
            </a:r>
          </a:p>
          <a:p>
            <a:pPr marL="0" indent="0">
              <a:buNone/>
            </a:pPr>
            <a:r>
              <a:rPr lang="id-ID" sz="2900" dirty="0"/>
              <a:t>(13) Gaji pegawai, tenaga kerja, buruh;</a:t>
            </a:r>
          </a:p>
          <a:p>
            <a:pPr marL="0" indent="0">
              <a:buNone/>
            </a:pPr>
            <a:r>
              <a:rPr lang="id-ID" sz="2900" dirty="0"/>
              <a:t>(14) Investasi;</a:t>
            </a:r>
          </a:p>
          <a:p>
            <a:pPr marL="0" indent="0">
              <a:buNone/>
            </a:pPr>
            <a:r>
              <a:rPr lang="id-ID" sz="2900" dirty="0"/>
              <a:t>(15) Jasa sosial dasar untuk rakyat;</a:t>
            </a:r>
          </a:p>
          <a:p>
            <a:pPr marL="0" indent="0">
              <a:buNone/>
            </a:pPr>
            <a:r>
              <a:rPr lang="id-ID" sz="2900" dirty="0"/>
              <a:t>(16) Harga-harga kebutuhan pokok;</a:t>
            </a:r>
          </a:p>
          <a:p>
            <a:pPr marL="0" indent="0">
              <a:buNone/>
            </a:pPr>
            <a:r>
              <a:rPr lang="id-ID" sz="2900" dirty="0"/>
              <a:t>(17) Subsidi untuk rakyat miskin;</a:t>
            </a:r>
          </a:p>
          <a:p>
            <a:pPr marL="0" indent="0">
              <a:buNone/>
            </a:pPr>
            <a:r>
              <a:rPr lang="id-ID" sz="2900" dirty="0"/>
              <a:t>(18) Dll </a:t>
            </a:r>
          </a:p>
          <a:p>
            <a:pPr marL="0" indent="0">
              <a:buNone/>
            </a:pPr>
            <a:endParaRPr lang="id-ID" dirty="0"/>
          </a:p>
        </p:txBody>
      </p:sp>
    </p:spTree>
    <p:extLst>
      <p:ext uri="{BB962C8B-B14F-4D97-AF65-F5344CB8AC3E}">
        <p14:creationId xmlns="" xmlns:p14="http://schemas.microsoft.com/office/powerpoint/2010/main" val="368903663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227</TotalTime>
  <Words>3620</Words>
  <Application>Microsoft Office PowerPoint</Application>
  <PresentationFormat>On-screen Show (4:3)</PresentationFormat>
  <Paragraphs>196</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Flow</vt:lpstr>
      <vt:lpstr>Slide 1</vt:lpstr>
      <vt:lpstr>Slide 2</vt:lpstr>
      <vt:lpstr>Slide 3</vt:lpstr>
      <vt:lpstr>Slide 4</vt:lpstr>
      <vt:lpstr>Prioritas Program Kerja 2014-2019 </vt:lpstr>
      <vt:lpstr>2. Manfaat : </vt:lpstr>
      <vt:lpstr>B. Kaderisasi  </vt:lpstr>
      <vt:lpstr>C. Kepercayaan Masyarakat (Trust-Building) </vt:lpstr>
      <vt:lpstr>Slide 9</vt:lpstr>
      <vt:lpstr>D. Strategi Menggalang Dukungan Rakyat </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Sistem dan Metode Kerja </vt:lpstr>
      <vt:lpstr>Group Map (Pemangku Kepentingan) PG</vt:lpstr>
      <vt:lpstr>Slide 26</vt:lpstr>
      <vt:lpstr>Slide 27</vt:lpstr>
      <vt:lpstr>Outputs dan Outcomes Program Kerja (Jangka Panjang) </vt:lpstr>
      <vt:lpstr>Slide 29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Prioritas Program Kerja 2014-2019</dc:title>
  <dc:creator>Thomazz</dc:creator>
  <cp:lastModifiedBy>user</cp:lastModifiedBy>
  <cp:revision>23</cp:revision>
  <dcterms:created xsi:type="dcterms:W3CDTF">2014-09-04T17:44:52Z</dcterms:created>
  <dcterms:modified xsi:type="dcterms:W3CDTF">2017-08-25T17:53:22Z</dcterms:modified>
</cp:coreProperties>
</file>